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736" r:id="rId2"/>
  </p:sldMasterIdLst>
  <p:notesMasterIdLst>
    <p:notesMasterId r:id="rId24"/>
  </p:notesMasterIdLst>
  <p:sldIdLst>
    <p:sldId id="533" r:id="rId3"/>
    <p:sldId id="469" r:id="rId4"/>
    <p:sldId id="392" r:id="rId5"/>
    <p:sldId id="471" r:id="rId6"/>
    <p:sldId id="527" r:id="rId7"/>
    <p:sldId id="470" r:id="rId8"/>
    <p:sldId id="472" r:id="rId9"/>
    <p:sldId id="536" r:id="rId10"/>
    <p:sldId id="542" r:id="rId11"/>
    <p:sldId id="538" r:id="rId12"/>
    <p:sldId id="541" r:id="rId13"/>
    <p:sldId id="543" r:id="rId14"/>
    <p:sldId id="539" r:id="rId15"/>
    <p:sldId id="499" r:id="rId16"/>
    <p:sldId id="496" r:id="rId17"/>
    <p:sldId id="498" r:id="rId18"/>
    <p:sldId id="547" r:id="rId19"/>
    <p:sldId id="505" r:id="rId20"/>
    <p:sldId id="449" r:id="rId21"/>
    <p:sldId id="514" r:id="rId22"/>
    <p:sldId id="526" r:id="rId2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FFE07D"/>
    <a:srgbClr val="CCFFCC"/>
    <a:srgbClr val="FFCCFF"/>
    <a:srgbClr val="CCFFFF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47" autoAdjust="0"/>
  </p:normalViewPr>
  <p:slideViewPr>
    <p:cSldViewPr>
      <p:cViewPr>
        <p:scale>
          <a:sx n="90" d="100"/>
          <a:sy n="90" d="100"/>
        </p:scale>
        <p:origin x="-2160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5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spPr>
              <a:solidFill>
                <a:srgbClr val="E200E2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0066FF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Lbls>
            <c:dLbl>
              <c:idx val="1"/>
              <c:layout>
                <c:manualLayout>
                  <c:x val="-5.3784789296702024E-2"/>
                  <c:y val="4.2719017806068307E-2"/>
                </c:manualLayout>
              </c:layout>
              <c:showPercent val="1"/>
            </c:dLbl>
            <c:spPr>
              <a:solidFill>
                <a:srgbClr val="FFFFFF"/>
              </a:solidFill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до 3 лет</c:v>
                </c:pt>
                <c:pt idx="1">
                  <c:v>от 3 до 5 лет</c:v>
                </c:pt>
                <c:pt idx="2">
                  <c:v>от 5 до 10 лет</c:v>
                </c:pt>
                <c:pt idx="3">
                  <c:v>от 10 до 15 лет</c:v>
                </c:pt>
                <c:pt idx="4">
                  <c:v>от 15 до 20 лет</c:v>
                </c:pt>
                <c:pt idx="5">
                  <c:v>от 20 и более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</c:v>
                </c:pt>
                <c:pt idx="1">
                  <c:v>6</c:v>
                </c:pt>
                <c:pt idx="2">
                  <c:v>14</c:v>
                </c:pt>
                <c:pt idx="3">
                  <c:v>11</c:v>
                </c:pt>
                <c:pt idx="4">
                  <c:v>14</c:v>
                </c:pt>
                <c:pt idx="5">
                  <c:v>43</c:v>
                </c:pt>
              </c:numCache>
            </c:numRef>
          </c:val>
        </c:ser>
        <c:dLbls>
          <c:showPercent val="1"/>
        </c:dLbls>
      </c:pie3DChart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3802069237971846"/>
          <c:y val="0.25687591327497078"/>
          <c:w val="0.21781978028459156"/>
          <c:h val="0.35603186510913448"/>
        </c:manualLayout>
      </c:layout>
      <c:txPr>
        <a:bodyPr/>
        <a:lstStyle/>
        <a:p>
          <a:pPr>
            <a:defRPr sz="1600" b="1">
              <a:solidFill>
                <a:srgbClr val="000066"/>
              </a:solidFill>
            </a:defRPr>
          </a:pPr>
          <a:endParaRPr lang="ru-RU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3"/>
          <c:dPt>
            <c:idx val="0"/>
            <c:spPr>
              <a:solidFill>
                <a:srgbClr val="AE1285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FF6600"/>
              </a:solidFill>
            </c:spPr>
          </c:dPt>
          <c:dLbls>
            <c:dLbl>
              <c:idx val="2"/>
              <c:layout>
                <c:manualLayout>
                  <c:x val="7.666441793124297E-2"/>
                  <c:y val="2.371436696887224E-2"/>
                </c:manualLayout>
              </c:layout>
              <c:showVal val="1"/>
            </c:dLbl>
            <c:dLbl>
              <c:idx val="3"/>
              <c:layout>
                <c:manualLayout>
                  <c:x val="7.5023322727851532E-2"/>
                  <c:y val="2.9861060545069698E-3"/>
                </c:manualLayout>
              </c:layout>
              <c:showVal val="1"/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высшая</c:v>
                </c:pt>
                <c:pt idx="1">
                  <c:v>первая</c:v>
                </c:pt>
                <c:pt idx="2">
                  <c:v>СЗД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0.44</c:v>
                </c:pt>
                <c:pt idx="1">
                  <c:v>0.21</c:v>
                </c:pt>
                <c:pt idx="2">
                  <c:v>0.23</c:v>
                </c:pt>
                <c:pt idx="3">
                  <c:v>0.12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800">
              <a:solidFill>
                <a:srgbClr val="000099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ln>
      <a:solidFill>
        <a:schemeClr val="bg1">
          <a:lumMod val="75000"/>
        </a:schemeClr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 т.ч. прошли курсовое обучение</c:v>
                </c:pt>
              </c:strCache>
            </c:strRef>
          </c:tx>
          <c:dLbls>
            <c:dLbl>
              <c:idx val="3"/>
              <c:layout>
                <c:manualLayout>
                  <c:x val="9.8039215686274508E-3"/>
                  <c:y val="-1.754385964912298E-2"/>
                </c:manualLayout>
              </c:layout>
              <c:showVal val="1"/>
            </c:dLbl>
            <c:dLbl>
              <c:idx val="4"/>
              <c:layout>
                <c:manualLayout>
                  <c:x val="-6.5359477124183442E-3"/>
                  <c:y val="3.5087719298245612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2.6315789473684216E-2"/>
                </c:manualLayout>
              </c:layout>
              <c:showVal val="1"/>
            </c:dLbl>
            <c:dLbl>
              <c:idx val="6"/>
              <c:layout>
                <c:manualLayout>
                  <c:x val="-4.9019607843137913E-3"/>
                  <c:y val="2.1929824561403542E-2"/>
                </c:manualLayout>
              </c:layout>
              <c:showVal val="1"/>
            </c:dLbl>
            <c:spPr>
              <a:solidFill>
                <a:srgbClr val="FFF3FF"/>
              </a:solidFill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43</c:v>
                </c:pt>
                <c:pt idx="1">
                  <c:v>54</c:v>
                </c:pt>
                <c:pt idx="2">
                  <c:v>48</c:v>
                </c:pt>
                <c:pt idx="3">
                  <c:v>43</c:v>
                </c:pt>
                <c:pt idx="4">
                  <c:v>70</c:v>
                </c:pt>
                <c:pt idx="5">
                  <c:v>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педагогов</c:v>
                </c:pt>
              </c:strCache>
            </c:strRef>
          </c:tx>
          <c:dLbls>
            <c:dLbl>
              <c:idx val="4"/>
              <c:layout>
                <c:manualLayout>
                  <c:x val="1.6339869281045763E-2"/>
                  <c:y val="-4.3859649122807015E-3"/>
                </c:manualLayout>
              </c:layout>
              <c:showVal val="1"/>
            </c:dLbl>
            <c:dLbl>
              <c:idx val="5"/>
              <c:layout>
                <c:manualLayout>
                  <c:x val="1.1437779836343987E-2"/>
                  <c:y val="1.3157894736842111E-2"/>
                </c:manualLayout>
              </c:layout>
              <c:showVal val="1"/>
            </c:dLbl>
            <c:dLbl>
              <c:idx val="6"/>
              <c:layout>
                <c:manualLayout>
                  <c:x val="8.1699346405228763E-3"/>
                  <c:y val="-4.3863102638485975E-3"/>
                </c:manualLayout>
              </c:layout>
              <c:showVal val="1"/>
            </c:dLbl>
            <c:spPr>
              <a:solidFill>
                <a:srgbClr val="ECFCFE"/>
              </a:solidFill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55</c:v>
                </c:pt>
                <c:pt idx="1">
                  <c:v>55</c:v>
                </c:pt>
                <c:pt idx="2">
                  <c:v>59</c:v>
                </c:pt>
                <c:pt idx="3">
                  <c:v>64</c:v>
                </c:pt>
                <c:pt idx="4">
                  <c:v>70</c:v>
                </c:pt>
                <c:pt idx="5">
                  <c:v>70</c:v>
                </c:pt>
              </c:numCache>
            </c:numRef>
          </c:val>
        </c:ser>
        <c:shape val="cylinder"/>
        <c:axId val="35443456"/>
        <c:axId val="35444992"/>
        <c:axId val="109395008"/>
      </c:bar3DChart>
      <c:catAx>
        <c:axId val="354434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5444992"/>
        <c:crosses val="autoZero"/>
        <c:auto val="1"/>
        <c:lblAlgn val="ctr"/>
        <c:lblOffset val="100"/>
      </c:catAx>
      <c:valAx>
        <c:axId val="354449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5443456"/>
        <c:crosses val="autoZero"/>
        <c:crossBetween val="between"/>
      </c:valAx>
      <c:serAx>
        <c:axId val="1093950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5444992"/>
        <c:crosses val="autoZero"/>
      </c:serAx>
      <c:spPr>
        <a:solidFill>
          <a:srgbClr val="FFFFCC"/>
        </a:solidFill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фундам. курсы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15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пробл. курсы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6"/>
              <c:layout>
                <c:manualLayout>
                  <c:x val="-4.9019607843138495E-3"/>
                  <c:y val="0"/>
                </c:manualLayout>
              </c:layout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27</c:v>
                </c:pt>
                <c:pt idx="1">
                  <c:v>53</c:v>
                </c:pt>
                <c:pt idx="2">
                  <c:v>22</c:v>
                </c:pt>
                <c:pt idx="3">
                  <c:v>29</c:v>
                </c:pt>
                <c:pt idx="4">
                  <c:v>29</c:v>
                </c:pt>
                <c:pt idx="5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краткосрочн.курсы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5"/>
              <c:layout>
                <c:manualLayout>
                  <c:x val="2.1241830065360054E-2"/>
                  <c:y val="4.2735042735042739E-3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1.7094017094017103E-2"/>
                </c:manualLayout>
              </c:layout>
              <c:showVal val="1"/>
            </c:dLbl>
            <c:spPr>
              <a:solidFill>
                <a:schemeClr val="accent3"/>
              </a:solidFill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9</c:v>
                </c:pt>
                <c:pt idx="1">
                  <c:v>5</c:v>
                </c:pt>
                <c:pt idx="2">
                  <c:v>9</c:v>
                </c:pt>
                <c:pt idx="3">
                  <c:v>8</c:v>
                </c:pt>
                <c:pt idx="4">
                  <c:v>72</c:v>
                </c:pt>
                <c:pt idx="5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обуч.семинары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5"/>
              <c:layout>
                <c:manualLayout>
                  <c:x val="-6.5359477124183919E-3"/>
                  <c:y val="1.7094017094017103E-2"/>
                </c:manualLayout>
              </c:layout>
              <c:showVal val="1"/>
            </c:dLbl>
            <c:dLbl>
              <c:idx val="6"/>
              <c:layout>
                <c:manualLayout>
                  <c:x val="-6.535947712418365E-3"/>
                  <c:y val="8.5470085470085496E-3"/>
                </c:manualLayout>
              </c:layout>
              <c:showVal val="1"/>
            </c:dLbl>
            <c:spPr>
              <a:solidFill>
                <a:schemeClr val="accent3"/>
              </a:solidFill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14</c:v>
                </c:pt>
                <c:pt idx="1">
                  <c:v>7</c:v>
                </c:pt>
                <c:pt idx="2">
                  <c:v>14</c:v>
                </c:pt>
                <c:pt idx="3">
                  <c:v>12</c:v>
                </c:pt>
                <c:pt idx="4">
                  <c:v>18</c:v>
                </c:pt>
                <c:pt idx="5">
                  <c:v>14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педвсеобуч</c:v>
                </c:pt>
              </c:strCache>
            </c:strRef>
          </c:tx>
          <c:dLbls>
            <c:dLbl>
              <c:idx val="5"/>
              <c:layout>
                <c:manualLayout>
                  <c:x val="-1.6339869281045943E-3"/>
                  <c:y val="8.5470085470085496E-3"/>
                </c:manualLayout>
              </c:layout>
              <c:showVal val="1"/>
            </c:dLbl>
            <c:spPr>
              <a:solidFill>
                <a:schemeClr val="accent3"/>
              </a:solidFill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14</c:v>
                </c:pt>
                <c:pt idx="1">
                  <c:v>16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курсы проф. переподг.</c:v>
                </c:pt>
              </c:strCache>
            </c:strRef>
          </c:tx>
          <c:spPr>
            <a:solidFill>
              <a:srgbClr val="000099"/>
            </a:solidFill>
          </c:spPr>
          <c:dLbls>
            <c:dLbl>
              <c:idx val="2"/>
              <c:layout>
                <c:manualLayout>
                  <c:x val="4.9019607843137974E-3"/>
                  <c:y val="-7.668551046503802E-2"/>
                </c:manualLayout>
              </c:layout>
              <c:showVal val="1"/>
            </c:dLbl>
            <c:dLbl>
              <c:idx val="3"/>
              <c:layout>
                <c:manualLayout>
                  <c:x val="1.6339869281046041E-3"/>
                  <c:y val="-3.3950617283950615E-2"/>
                </c:manualLayout>
              </c:layout>
              <c:showVal val="1"/>
            </c:dLbl>
            <c:dLbl>
              <c:idx val="4"/>
              <c:layout>
                <c:manualLayout>
                  <c:x val="3.0829990590798802E-3"/>
                  <c:y val="-3.7831848887741695E-3"/>
                </c:manualLayout>
              </c:layout>
              <c:showVal val="1"/>
            </c:dLbl>
            <c:dLbl>
              <c:idx val="5"/>
              <c:layout>
                <c:manualLayout>
                  <c:x val="-6.5359477124183919E-3"/>
                  <c:y val="-1.7094017094017103E-2"/>
                </c:manualLayout>
              </c:layout>
              <c:showVal val="1"/>
            </c:dLbl>
            <c:dLbl>
              <c:idx val="6"/>
              <c:layout>
                <c:manualLayout>
                  <c:x val="-1.6339869281045887E-3"/>
                  <c:y val="-3.3649639948852915E-7"/>
                </c:manualLayout>
              </c:layout>
              <c:showVal val="1"/>
            </c:dLbl>
            <c:spPr>
              <a:solidFill>
                <a:schemeClr val="accent3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Лист1!$G$2:$G$7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4">
                  <c:v>5</c:v>
                </c:pt>
                <c:pt idx="5">
                  <c:v>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магистратура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Лист1!$A$2:$A$7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Лист1!$H$2:$H$7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дистанц.</c:v>
                </c:pt>
              </c:strCache>
            </c:strRef>
          </c:tx>
          <c:spPr>
            <a:solidFill>
              <a:schemeClr val="accent5">
                <a:lumMod val="25000"/>
              </a:schemeClr>
            </a:solidFill>
          </c:spPr>
          <c:dLbls>
            <c:dLbl>
              <c:idx val="6"/>
              <c:layout>
                <c:manualLayout>
                  <c:x val="1.6339869281045887E-3"/>
                  <c:y val="-6.8376068376068383E-2"/>
                </c:manualLayout>
              </c:layout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Лист1!$I$2:$I$7</c:f>
              <c:numCache>
                <c:formatCode>General</c:formatCode>
                <c:ptCount val="6"/>
                <c:pt idx="2">
                  <c:v>42</c:v>
                </c:pt>
                <c:pt idx="3">
                  <c:v>5</c:v>
                </c:pt>
                <c:pt idx="4">
                  <c:v>12</c:v>
                </c:pt>
                <c:pt idx="5">
                  <c:v>2</c:v>
                </c:pt>
              </c:numCache>
            </c:numRef>
          </c:val>
        </c:ser>
        <c:shape val="cylinder"/>
        <c:axId val="36655104"/>
        <c:axId val="36656640"/>
        <c:axId val="0"/>
      </c:bar3DChart>
      <c:catAx>
        <c:axId val="3665510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6656640"/>
        <c:crosses val="autoZero"/>
        <c:auto val="1"/>
        <c:lblAlgn val="ctr"/>
        <c:lblOffset val="100"/>
      </c:catAx>
      <c:valAx>
        <c:axId val="3665664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66551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solidFill>
      <a:srgbClr val="ECFCFE"/>
    </a:solidFill>
  </c:spPr>
  <c:txPr>
    <a:bodyPr/>
    <a:lstStyle/>
    <a:p>
      <a:pPr>
        <a:defRPr sz="1800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3"/>
            <c:spPr>
              <a:solidFill>
                <a:srgbClr val="00B050"/>
              </a:solidFill>
            </c:spPr>
          </c:dPt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СВФУ</c:v>
                </c:pt>
                <c:pt idx="1">
                  <c:v>ДВФУ</c:v>
                </c:pt>
                <c:pt idx="2">
                  <c:v>МГУ</c:v>
                </c:pt>
                <c:pt idx="3">
                  <c:v>НГУ</c:v>
                </c:pt>
                <c:pt idx="4">
                  <c:v>ЯЭПИ </c:v>
                </c:pt>
                <c:pt idx="5">
                  <c:v>СПГУ</c:v>
                </c:pt>
                <c:pt idx="6">
                  <c:v>ИГУ</c:v>
                </c:pt>
                <c:pt idx="7">
                  <c:v>КГУ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участников, чел.</c:v>
                </c:pt>
              </c:strCache>
            </c:strRef>
          </c:tx>
          <c:dLbls>
            <c:spPr>
              <a:solidFill>
                <a:schemeClr val="bg1">
                  <a:lumMod val="95000"/>
                </a:schemeClr>
              </a:solidFill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139</c:v>
                </c:pt>
                <c:pt idx="1">
                  <c:v>175</c:v>
                </c:pt>
                <c:pt idx="2">
                  <c:v>194</c:v>
                </c:pt>
                <c:pt idx="3">
                  <c:v>216</c:v>
                </c:pt>
                <c:pt idx="4">
                  <c:v>223</c:v>
                </c:pt>
                <c:pt idx="5">
                  <c:v>296</c:v>
                </c:pt>
                <c:pt idx="6">
                  <c:v>454</c:v>
                </c:pt>
                <c:pt idx="7">
                  <c:v>526</c:v>
                </c:pt>
                <c:pt idx="8">
                  <c:v>440</c:v>
                </c:pt>
                <c:pt idx="9">
                  <c:v>744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победителей и призеров, чел.</c:v>
                </c:pt>
              </c:strCache>
            </c:strRef>
          </c:tx>
          <c:dLbls>
            <c:spPr>
              <a:solidFill>
                <a:schemeClr val="bg1">
                  <a:lumMod val="95000"/>
                </a:schemeClr>
              </a:solidFill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71</c:v>
                </c:pt>
                <c:pt idx="1">
                  <c:v>86</c:v>
                </c:pt>
                <c:pt idx="2">
                  <c:v>93</c:v>
                </c:pt>
                <c:pt idx="3">
                  <c:v>114</c:v>
                </c:pt>
                <c:pt idx="4">
                  <c:v>118</c:v>
                </c:pt>
                <c:pt idx="5">
                  <c:v>153</c:v>
                </c:pt>
                <c:pt idx="6">
                  <c:v>173</c:v>
                </c:pt>
                <c:pt idx="7">
                  <c:v>198</c:v>
                </c:pt>
                <c:pt idx="8">
                  <c:v>206</c:v>
                </c:pt>
                <c:pt idx="9">
                  <c:v>289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предметов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0"/>
                  <c:y val="-3.3950617283950615E-2"/>
                </c:manualLayout>
              </c:layout>
              <c:showVal val="1"/>
            </c:dLbl>
            <c:dLbl>
              <c:idx val="1"/>
              <c:layout>
                <c:manualLayout>
                  <c:x val="1.6339869281045787E-3"/>
                  <c:y val="-2.7777777777777863E-2"/>
                </c:manualLayout>
              </c:layout>
              <c:showVal val="1"/>
            </c:dLbl>
            <c:dLbl>
              <c:idx val="2"/>
              <c:layout>
                <c:manualLayout>
                  <c:x val="-3.2679738562091643E-3"/>
                  <c:y val="-2.4691358024691374E-2"/>
                </c:manualLayout>
              </c:layout>
              <c:showVal val="1"/>
            </c:dLbl>
            <c:dLbl>
              <c:idx val="3"/>
              <c:layout>
                <c:manualLayout>
                  <c:x val="-1.6339869281045787E-3"/>
                  <c:y val="-2.4691358024691416E-2"/>
                </c:manualLayout>
              </c:layout>
              <c:showVal val="1"/>
            </c:dLbl>
            <c:dLbl>
              <c:idx val="4"/>
              <c:layout>
                <c:manualLayout>
                  <c:x val="-3.2679738562091643E-3"/>
                  <c:y val="-3.3950617283950615E-2"/>
                </c:manualLayout>
              </c:layout>
              <c:showVal val="1"/>
            </c:dLbl>
            <c:dLbl>
              <c:idx val="5"/>
              <c:layout>
                <c:manualLayout>
                  <c:x val="-1.6339869281045201E-3"/>
                  <c:y val="-3.7037037037037056E-2"/>
                </c:manualLayout>
              </c:layout>
              <c:showVal val="1"/>
            </c:dLbl>
            <c:dLbl>
              <c:idx val="6"/>
              <c:layout>
                <c:manualLayout>
                  <c:x val="-8.1699346405228763E-3"/>
                  <c:y val="-1.8518518518518559E-2"/>
                </c:manualLayout>
              </c:layout>
              <c:showVal val="1"/>
            </c:dLbl>
            <c:dLbl>
              <c:idx val="7"/>
              <c:layout>
                <c:manualLayout>
                  <c:x val="-6.5359477124183182E-3"/>
                  <c:y val="-2.7777777777777912E-2"/>
                </c:manualLayout>
              </c:layout>
              <c:showVal val="1"/>
            </c:dLbl>
            <c:dLbl>
              <c:idx val="8"/>
              <c:layout>
                <c:manualLayout>
                  <c:x val="6.4102564102564109E-3"/>
                  <c:y val="-4.5977011494252866E-2"/>
                </c:manualLayout>
              </c:layout>
              <c:showVal val="1"/>
            </c:dLbl>
            <c:dLbl>
              <c:idx val="9"/>
              <c:layout>
                <c:manualLayout>
                  <c:x val="1.121794871794872E-2"/>
                  <c:y val="-4.3103448275862058E-2"/>
                </c:manualLayout>
              </c:layout>
              <c:showVal val="1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7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11</c:v>
                </c:pt>
                <c:pt idx="5">
                  <c:v>12</c:v>
                </c:pt>
                <c:pt idx="6">
                  <c:v>12</c:v>
                </c:pt>
                <c:pt idx="7">
                  <c:v>17</c:v>
                </c:pt>
                <c:pt idx="8">
                  <c:v>16</c:v>
                </c:pt>
                <c:pt idx="9">
                  <c:v>22</c:v>
                </c:pt>
              </c:numCache>
            </c:numRef>
          </c:val>
        </c:ser>
        <c:shape val="box"/>
        <c:axId val="36799232"/>
        <c:axId val="36800768"/>
        <c:axId val="0"/>
      </c:bar3DChart>
      <c:catAx>
        <c:axId val="3679923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6800768"/>
        <c:crosses val="autoZero"/>
        <c:auto val="1"/>
        <c:lblAlgn val="ctr"/>
        <c:lblOffset val="100"/>
      </c:catAx>
      <c:valAx>
        <c:axId val="368007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67992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>
              <a:solidFill>
                <a:srgbClr val="000099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accent3">
        <a:lumMod val="95000"/>
      </a:schemeClr>
    </a:solidFill>
  </c:spPr>
  <c:txPr>
    <a:bodyPr/>
    <a:lstStyle/>
    <a:p>
      <a:pPr>
        <a:defRPr sz="1800"/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6.7671504297256962E-2"/>
          <c:y val="8.6720618256051346E-2"/>
          <c:w val="0.66210050949514065"/>
          <c:h val="0.7075641764291659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участников</c:v>
                </c:pt>
              </c:strCache>
            </c:strRef>
          </c:tx>
          <c:dLbls>
            <c:spPr>
              <a:solidFill>
                <a:schemeClr val="bg1">
                  <a:lumMod val="95000"/>
                </a:schemeClr>
              </a:solidFill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  <c:pt idx="5">
                  <c:v>2014-2015</c:v>
                </c:pt>
                <c:pt idx="6">
                  <c:v>2015-2016</c:v>
                </c:pt>
                <c:pt idx="7">
                  <c:v>2016-2017</c:v>
                </c:pt>
                <c:pt idx="8">
                  <c:v>2017-2018</c:v>
                </c:pt>
                <c:pt idx="9">
                  <c:v>2018-2019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62</c:v>
                </c:pt>
                <c:pt idx="1">
                  <c:v>61</c:v>
                </c:pt>
                <c:pt idx="2">
                  <c:v>60</c:v>
                </c:pt>
                <c:pt idx="3">
                  <c:v>63</c:v>
                </c:pt>
                <c:pt idx="4">
                  <c:v>69</c:v>
                </c:pt>
                <c:pt idx="5">
                  <c:v>73</c:v>
                </c:pt>
                <c:pt idx="6">
                  <c:v>76</c:v>
                </c:pt>
                <c:pt idx="7">
                  <c:v>78</c:v>
                </c:pt>
                <c:pt idx="8">
                  <c:v>91</c:v>
                </c:pt>
                <c:pt idx="9">
                  <c:v>103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победителей и призеров</c:v>
                </c:pt>
              </c:strCache>
            </c:strRef>
          </c:tx>
          <c:dLbls>
            <c:dLbl>
              <c:idx val="6"/>
              <c:layout>
                <c:manualLayout>
                  <c:x val="-3.2679738562091877E-3"/>
                  <c:y val="-2.9761904761904812E-3"/>
                </c:manualLayout>
              </c:layout>
              <c:showVal val="1"/>
            </c:dLbl>
            <c:dLbl>
              <c:idx val="7"/>
              <c:layout>
                <c:manualLayout>
                  <c:x val="-4.9019607843138113E-3"/>
                  <c:y val="-2.0833333333333412E-2"/>
                </c:manualLayout>
              </c:layout>
              <c:showVal val="1"/>
            </c:dLbl>
            <c:spPr>
              <a:solidFill>
                <a:schemeClr val="bg1">
                  <a:lumMod val="95000"/>
                </a:schemeClr>
              </a:solidFill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  <c:pt idx="5">
                  <c:v>2014-2015</c:v>
                </c:pt>
                <c:pt idx="6">
                  <c:v>2015-2016</c:v>
                </c:pt>
                <c:pt idx="7">
                  <c:v>2016-2017</c:v>
                </c:pt>
                <c:pt idx="8">
                  <c:v>2017-2018</c:v>
                </c:pt>
                <c:pt idx="9">
                  <c:v>2018-2019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6</c:v>
                </c:pt>
                <c:pt idx="4">
                  <c:v>8</c:v>
                </c:pt>
                <c:pt idx="5">
                  <c:v>4</c:v>
                </c:pt>
                <c:pt idx="6">
                  <c:v>6</c:v>
                </c:pt>
                <c:pt idx="7">
                  <c:v>12</c:v>
                </c:pt>
                <c:pt idx="8">
                  <c:v>5</c:v>
                </c:pt>
                <c:pt idx="9">
                  <c:v>10</c:v>
                </c:pt>
              </c:numCache>
            </c:numRef>
          </c:val>
        </c:ser>
        <c:shape val="cylinder"/>
        <c:axId val="72910336"/>
        <c:axId val="72911872"/>
        <c:axId val="0"/>
      </c:bar3DChart>
      <c:catAx>
        <c:axId val="7291033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2911872"/>
        <c:crosses val="autoZero"/>
        <c:auto val="1"/>
        <c:lblAlgn val="ctr"/>
        <c:lblOffset val="100"/>
      </c:catAx>
      <c:valAx>
        <c:axId val="729118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2910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630796150481193"/>
          <c:y val="0.42376591814912035"/>
          <c:w val="0.26205805156708351"/>
          <c:h val="0.22654223777583593"/>
        </c:manualLayout>
      </c:layout>
      <c:txPr>
        <a:bodyPr/>
        <a:lstStyle/>
        <a:p>
          <a:pPr>
            <a:defRPr sz="1400">
              <a:solidFill>
                <a:srgbClr val="000099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solidFill>
      <a:srgbClr val="FFFFCC"/>
    </a:solidFill>
  </c:spPr>
  <c:txPr>
    <a:bodyPr/>
    <a:lstStyle/>
    <a:p>
      <a:pPr>
        <a:defRPr sz="1800"/>
      </a:pPr>
      <a:endParaRPr lang="ru-RU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211CE-D028-49CE-8AA7-005B87B69419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2D10F-E3F4-4DE3-90B3-56178968D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3155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white">
          <a:xfrm>
            <a:off x="0" y="4221163"/>
            <a:ext cx="9144000" cy="26368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66"/>
              </a:solidFill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 rot="-10800000">
            <a:off x="7413625" y="5162550"/>
            <a:ext cx="1655763" cy="1630363"/>
            <a:chOff x="0" y="2704"/>
            <a:chExt cx="1063" cy="1086"/>
          </a:xfrm>
        </p:grpSpPr>
        <p:sp>
          <p:nvSpPr>
            <p:cNvPr id="3091" name="Rectangle 19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3092" name="Rectangle 20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3093" name="Rectangle 21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3095" name="Rectangle 23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3096" name="Rectangle 24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3099" name="Rectangle 27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081088" y="5443538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0638" y="4281488"/>
            <a:ext cx="1655762" cy="1630362"/>
            <a:chOff x="0" y="2704"/>
            <a:chExt cx="1063" cy="1086"/>
          </a:xfrm>
        </p:grpSpPr>
        <p:sp>
          <p:nvSpPr>
            <p:cNvPr id="3102" name="Rectangle 30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3103" name="Rectangle 31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3104" name="Rectangle 32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3105" name="Rectangle 33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3106" name="Rectangle 34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3107" name="Rectangle 35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3108" name="Rectangle 36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3109" name="Rectangle 37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3110" name="Rectangle 38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3111" name="Rectangle 39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4572000"/>
            <a:ext cx="7239000" cy="631825"/>
          </a:xfrm>
        </p:spPr>
        <p:txBody>
          <a:bodyPr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66"/>
                </a:solidFill>
              </a:rPr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E66CF-8381-4ED3-A4D4-8E12D1C30004}" type="slidenum">
              <a:rPr lang="en-US">
                <a:solidFill>
                  <a:srgbClr val="50A834"/>
                </a:solidFill>
              </a:rPr>
              <a:pPr/>
              <a:t>‹#›</a:t>
            </a:fld>
            <a:endParaRPr lang="en-US" dirty="0">
              <a:solidFill>
                <a:srgbClr val="50A834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66"/>
                </a:solidFill>
              </a:rPr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92E9E8-CA94-44A4-B2F5-96726B9E7C76}" type="slidenum">
              <a:rPr lang="en-US">
                <a:solidFill>
                  <a:srgbClr val="50A834"/>
                </a:solidFill>
              </a:rPr>
              <a:pPr/>
              <a:t>‹#›</a:t>
            </a:fld>
            <a:endParaRPr lang="en-US" dirty="0">
              <a:solidFill>
                <a:srgbClr val="50A834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088"/>
            <a:ext cx="73914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dirty="0" smtClean="0"/>
              <a:t>Вставка таблицы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7162800" y="6567488"/>
            <a:ext cx="15240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66"/>
                </a:solidFill>
              </a:rPr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476250" y="6565900"/>
            <a:ext cx="609600" cy="268288"/>
          </a:xfrm>
        </p:spPr>
        <p:txBody>
          <a:bodyPr/>
          <a:lstStyle>
            <a:lvl1pPr>
              <a:defRPr/>
            </a:lvl1pPr>
          </a:lstStyle>
          <a:p>
            <a:fld id="{F8619CA7-DCA6-45F6-B851-90638F9FB1E5}" type="slidenum">
              <a:rPr lang="en-US">
                <a:solidFill>
                  <a:srgbClr val="50A834"/>
                </a:solidFill>
              </a:rPr>
              <a:pPr/>
              <a:t>‹#›</a:t>
            </a:fld>
            <a:endParaRPr lang="en-US" dirty="0">
              <a:solidFill>
                <a:srgbClr val="50A834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66"/>
                </a:solidFill>
              </a:rPr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F15AA7-D754-468C-B86C-2D84E058F5DE}" type="slidenum">
              <a:rPr lang="en-US">
                <a:solidFill>
                  <a:srgbClr val="50A834"/>
                </a:solidFill>
              </a:rPr>
              <a:pPr/>
              <a:t>‹#›</a:t>
            </a:fld>
            <a:endParaRPr lang="en-US" dirty="0">
              <a:solidFill>
                <a:srgbClr val="50A834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66"/>
                </a:solidFill>
              </a:rPr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B2417D-B56C-4C65-9595-F2380EECDBB1}" type="slidenum">
              <a:rPr lang="en-US">
                <a:solidFill>
                  <a:srgbClr val="50A834"/>
                </a:solidFill>
              </a:rPr>
              <a:pPr/>
              <a:t>‹#›</a:t>
            </a:fld>
            <a:endParaRPr lang="en-US" dirty="0">
              <a:solidFill>
                <a:srgbClr val="50A834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66"/>
                </a:solidFill>
              </a:rPr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06DA5F-D489-40D9-B51D-5A8FAB6B6CB2}" type="slidenum">
              <a:rPr lang="en-US">
                <a:solidFill>
                  <a:srgbClr val="50A834"/>
                </a:solidFill>
              </a:rPr>
              <a:pPr/>
              <a:t>‹#›</a:t>
            </a:fld>
            <a:endParaRPr lang="en-US" dirty="0">
              <a:solidFill>
                <a:srgbClr val="50A834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66"/>
                </a:solidFill>
              </a:rPr>
              <a:t>Company  Logo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DB0807-2B12-4947-A109-D94607358F09}" type="slidenum">
              <a:rPr lang="en-US">
                <a:solidFill>
                  <a:srgbClr val="50A834"/>
                </a:solidFill>
              </a:rPr>
              <a:pPr/>
              <a:t>‹#›</a:t>
            </a:fld>
            <a:endParaRPr lang="en-US" dirty="0">
              <a:solidFill>
                <a:srgbClr val="50A834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66"/>
                </a:solidFill>
              </a:rPr>
              <a:t>Company 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F83508-6DDB-473B-84A4-9F2E616FBE47}" type="slidenum">
              <a:rPr lang="en-US">
                <a:solidFill>
                  <a:srgbClr val="50A834"/>
                </a:solidFill>
              </a:rPr>
              <a:pPr/>
              <a:t>‹#›</a:t>
            </a:fld>
            <a:endParaRPr lang="en-US" dirty="0">
              <a:solidFill>
                <a:srgbClr val="50A834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66"/>
                </a:solidFill>
              </a:rPr>
              <a:t>Company  Logo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A15537-CA99-49C0-802C-CB83F70A876D}" type="slidenum">
              <a:rPr lang="en-US">
                <a:solidFill>
                  <a:srgbClr val="50A834"/>
                </a:solidFill>
              </a:rPr>
              <a:pPr/>
              <a:t>‹#›</a:t>
            </a:fld>
            <a:endParaRPr lang="en-US" dirty="0">
              <a:solidFill>
                <a:srgbClr val="50A834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66"/>
                </a:solidFill>
              </a:rPr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DB074D-F95F-43FE-8BB0-D6FAD5B58B22}" type="slidenum">
              <a:rPr lang="en-US">
                <a:solidFill>
                  <a:srgbClr val="50A834"/>
                </a:solidFill>
              </a:rPr>
              <a:pPr/>
              <a:t>‹#›</a:t>
            </a:fld>
            <a:endParaRPr lang="en-US" dirty="0">
              <a:solidFill>
                <a:srgbClr val="50A834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66"/>
                </a:solidFill>
              </a:rPr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EDAC85-FE24-4D53-8723-5540264DEA29}" type="slidenum">
              <a:rPr lang="en-US">
                <a:solidFill>
                  <a:srgbClr val="50A834"/>
                </a:solidFill>
              </a:rPr>
              <a:pPr/>
              <a:t>‹#›</a:t>
            </a:fld>
            <a:endParaRPr lang="en-US" dirty="0">
              <a:solidFill>
                <a:srgbClr val="50A834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Rectangle 38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white"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66"/>
              </a:solidFill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4450" y="44450"/>
            <a:ext cx="863600" cy="847725"/>
            <a:chOff x="0" y="2704"/>
            <a:chExt cx="1063" cy="1086"/>
          </a:xfrm>
        </p:grpSpPr>
        <p:sp>
          <p:nvSpPr>
            <p:cNvPr id="1041" name="Rectangle 17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 userDrawn="1"/>
          </p:nvSpPr>
          <p:spPr bwMode="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 userDrawn="1"/>
          </p:nvSpPr>
          <p:spPr bwMode="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 userDrawn="1"/>
          </p:nvSpPr>
          <p:spPr bwMode="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 rot="-10800000">
            <a:off x="8228013" y="22225"/>
            <a:ext cx="863600" cy="847725"/>
            <a:chOff x="0" y="2704"/>
            <a:chExt cx="1063" cy="1086"/>
          </a:xfrm>
        </p:grpSpPr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1054" name="Rectangle 30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1055" name="Rectangle 31"/>
            <p:cNvSpPr>
              <a:spLocks noChangeArrowheads="1"/>
            </p:cNvSpPr>
            <p:nvPr userDrawn="1"/>
          </p:nvSpPr>
          <p:spPr bwMode="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 userDrawn="1"/>
          </p:nvSpPr>
          <p:spPr bwMode="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1057" name="Rectangle 33"/>
            <p:cNvSpPr>
              <a:spLocks noChangeArrowheads="1"/>
            </p:cNvSpPr>
            <p:nvPr userDrawn="1"/>
          </p:nvSpPr>
          <p:spPr bwMode="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 userDrawn="1"/>
          </p:nvSpPr>
          <p:spPr bwMode="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1059" name="Rectangle 35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1060" name="Rectangle 36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1061" name="Rectangle 37"/>
            <p:cNvSpPr>
              <a:spLocks noChangeArrowheads="1"/>
            </p:cNvSpPr>
            <p:nvPr userDrawn="1"/>
          </p:nvSpPr>
          <p:spPr bwMode="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62800" y="6567488"/>
            <a:ext cx="1524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66"/>
                </a:solidFill>
              </a:rPr>
              <a:t>Company 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0" y="6565900"/>
            <a:ext cx="609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A84F18-62CC-4C21-B94D-964318F81392}" type="slidenum">
              <a:rPr lang="en-US">
                <a:solidFill>
                  <a:srgbClr val="50A834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50A834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838200" y="319088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5363" name="Rectangle 3" descr="Narrow vertical"/>
            <p:cNvSpPr>
              <a:spLocks noChangeArrowheads="1"/>
            </p:cNvSpPr>
            <p:nvPr/>
          </p:nvSpPr>
          <p:spPr bwMode="auto">
            <a:xfrm>
              <a:off x="288" y="48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ru-RU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64" name="Rectangle 4" descr="Narrow horizontal"/>
            <p:cNvSpPr>
              <a:spLocks noChangeArrowheads="1"/>
            </p:cNvSpPr>
            <p:nvPr/>
          </p:nvSpPr>
          <p:spPr bwMode="auto">
            <a:xfrm>
              <a:off x="48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ru-RU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65" name="Rectangle 5" descr="Narrow vertical"/>
            <p:cNvSpPr>
              <a:spLocks noChangeArrowheads="1"/>
            </p:cNvSpPr>
            <p:nvPr/>
          </p:nvSpPr>
          <p:spPr bwMode="auto">
            <a:xfrm>
              <a:off x="288" y="4032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ru-RU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66" name="Rectangle 6" descr="Narrow horizontal"/>
            <p:cNvSpPr>
              <a:spLocks noChangeArrowheads="1"/>
            </p:cNvSpPr>
            <p:nvPr/>
          </p:nvSpPr>
          <p:spPr bwMode="auto">
            <a:xfrm>
              <a:off x="5472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ru-RU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288" y="288"/>
              <a:ext cx="5184" cy="3744"/>
            </a:xfrm>
            <a:prstGeom prst="rect">
              <a:avLst/>
            </a:prstGeom>
            <a:noFill/>
            <a:ln w="57150" cap="sq" cmpd="tri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ru-RU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48" y="48"/>
              <a:ext cx="5664" cy="4224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ru-RU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384" cy="384"/>
              <a:chOff x="0" y="0"/>
              <a:chExt cx="384" cy="384"/>
            </a:xfrm>
          </p:grpSpPr>
          <p:sp>
            <p:nvSpPr>
              <p:cNvPr id="15370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ru-RU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71" name="Oval 11"/>
              <p:cNvSpPr>
                <a:spLocks noChangeArrowheads="1"/>
              </p:cNvSpPr>
              <p:nvPr/>
            </p:nvSpPr>
            <p:spPr bwMode="auto">
              <a:xfrm>
                <a:off x="101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ru-RU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0" y="3935"/>
              <a:ext cx="384" cy="384"/>
              <a:chOff x="0" y="3935"/>
              <a:chExt cx="384" cy="384"/>
            </a:xfrm>
          </p:grpSpPr>
          <p:sp>
            <p:nvSpPr>
              <p:cNvPr id="15373" name="Rectangle 13"/>
              <p:cNvSpPr>
                <a:spLocks noChangeArrowheads="1"/>
              </p:cNvSpPr>
              <p:nvPr/>
            </p:nvSpPr>
            <p:spPr bwMode="auto">
              <a:xfrm>
                <a:off x="0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ru-RU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74" name="Oval 14"/>
              <p:cNvSpPr>
                <a:spLocks noChangeArrowheads="1"/>
              </p:cNvSpPr>
              <p:nvPr/>
            </p:nvSpPr>
            <p:spPr bwMode="auto">
              <a:xfrm>
                <a:off x="101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ru-RU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5375" y="3935"/>
              <a:ext cx="384" cy="384"/>
              <a:chOff x="5375" y="3935"/>
              <a:chExt cx="384" cy="384"/>
            </a:xfrm>
          </p:grpSpPr>
          <p:sp>
            <p:nvSpPr>
              <p:cNvPr id="15376" name="Rectangle 16"/>
              <p:cNvSpPr>
                <a:spLocks noChangeArrowheads="1"/>
              </p:cNvSpPr>
              <p:nvPr/>
            </p:nvSpPr>
            <p:spPr bwMode="auto">
              <a:xfrm>
                <a:off x="5375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ru-RU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77" name="Oval 17"/>
              <p:cNvSpPr>
                <a:spLocks noChangeArrowheads="1"/>
              </p:cNvSpPr>
              <p:nvPr/>
            </p:nvSpPr>
            <p:spPr bwMode="auto">
              <a:xfrm>
                <a:off x="5476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ru-RU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5375" y="0"/>
              <a:ext cx="384" cy="384"/>
              <a:chOff x="5375" y="0"/>
              <a:chExt cx="384" cy="384"/>
            </a:xfrm>
          </p:grpSpPr>
          <p:sp>
            <p:nvSpPr>
              <p:cNvPr id="15379" name="Rectangle 19"/>
              <p:cNvSpPr>
                <a:spLocks noChangeArrowheads="1"/>
              </p:cNvSpPr>
              <p:nvPr/>
            </p:nvSpPr>
            <p:spPr bwMode="auto">
              <a:xfrm>
                <a:off x="5375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ru-RU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380" name="Oval 20"/>
              <p:cNvSpPr>
                <a:spLocks noChangeArrowheads="1"/>
              </p:cNvSpPr>
              <p:nvPr/>
            </p:nvSpPr>
            <p:spPr bwMode="auto">
              <a:xfrm>
                <a:off x="5476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1" lang="ru-RU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102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1000" y="-76200"/>
            <a:ext cx="853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 школы: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«Профессиональный рост учителя как основа достижения новых образовательных результатов».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33400" y="1066800"/>
            <a:ext cx="8153400" cy="5410200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36195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000" b="1" u="sng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Миссия школы </a:t>
            </a:r>
            <a:r>
              <a:rPr lang="ru-RU" sz="2000" kern="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создание единого образовательного пространства, обеспечивающего интеллектуальное, нравственное и творческое развитие личности, формирование потребностей обучающихся к самообразованию и саморазвитию, посредством взаимодействия основного и дополнительного образования. </a:t>
            </a:r>
          </a:p>
          <a:p>
            <a:pPr indent="36195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000" b="1" u="sng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школы:</a:t>
            </a:r>
            <a:r>
              <a:rPr lang="ru-RU" sz="2000" kern="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Обеспечить качественное образование  школьников через развитие профессионального мастерства педагогов. </a:t>
            </a:r>
          </a:p>
          <a:p>
            <a:pPr indent="36195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000" b="1" u="sng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indent="36195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2000" kern="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Создание условий для развития и самореализации творческих способностей учащихся.</a:t>
            </a:r>
          </a:p>
          <a:p>
            <a:pPr indent="36195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2000" kern="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Использование современных педагогических  технологий, методик, приемов и способов успешного обучения и воспитания.</a:t>
            </a:r>
          </a:p>
          <a:p>
            <a:pPr indent="36195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2000" kern="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Формирование созидательной педагогической среды для зарождения, оценки и внедрения ценного педагогического опыта.</a:t>
            </a:r>
          </a:p>
          <a:p>
            <a:pPr indent="361950" algn="just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ru-RU" sz="2000" kern="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2000" kern="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диагностико</a:t>
            </a:r>
            <a:r>
              <a:rPr lang="ru-RU" sz="2000" kern="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- мониторинговых</a:t>
            </a:r>
            <a:r>
              <a:rPr lang="ru-RU" sz="2000" b="1" kern="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kern="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исследований </a:t>
            </a:r>
            <a:r>
              <a:rPr lang="ru-RU" sz="2000" b="1" kern="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kern="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ru-RU" sz="2000" kern="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ru-RU" sz="2000" kern="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66800" y="1066800"/>
          <a:ext cx="7162799" cy="3775016"/>
        </p:xfrm>
        <a:graphic>
          <a:graphicData uri="http://schemas.openxmlformats.org/drawingml/2006/table">
            <a:tbl>
              <a:tblPr/>
              <a:tblGrid>
                <a:gridCol w="2951477"/>
                <a:gridCol w="1491552"/>
                <a:gridCol w="1359885"/>
                <a:gridCol w="1359885"/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Предмет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МОБУ СОШ №20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г. Якутск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РФ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latin typeface="Times New Roman"/>
                        </a:rPr>
                        <a:t>Информатика </a:t>
                      </a:r>
                      <a:r>
                        <a:rPr lang="ru-RU" sz="1600" b="1" i="0" u="none" strike="noStrike" dirty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latin typeface="Times New Roman"/>
                        </a:rPr>
                        <a:t>и ИКТ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58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52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62,4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7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Математика (базов. уровень)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4,17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3,92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4,1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6093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Математика 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проф. уровень)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56,5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6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Физика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54,4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6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latin typeface="Times New Roman"/>
                        </a:rPr>
                        <a:t>Обществознание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52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47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54,9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6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Литература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67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63,4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6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Русский 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язык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72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65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69,5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6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Биология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57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44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52,2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6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Английский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язык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73,8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6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latin typeface="Times New Roman"/>
                        </a:rPr>
                        <a:t>Химия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48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latin typeface="Times New Roman"/>
                        </a:rPr>
                        <a:t>44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latin typeface="Times New Roman"/>
                        </a:rPr>
                        <a:t>56,7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6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История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55,3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6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География 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69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56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57,2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57200" y="115669"/>
            <a:ext cx="8229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ru-RU" b="1" dirty="0" smtClean="0">
                <a:solidFill>
                  <a:schemeClr val="bg1"/>
                </a:solidFill>
                <a:latin typeface="Times New Roman"/>
              </a:rPr>
              <a:t>Средний   балл  ЕГЭ  школы №20 </a:t>
            </a:r>
          </a:p>
          <a:p>
            <a:pPr algn="ctr" fontAlgn="ctr"/>
            <a:r>
              <a:rPr lang="ru-RU" b="1" dirty="0" smtClean="0">
                <a:solidFill>
                  <a:schemeClr val="bg1"/>
                </a:solidFill>
                <a:latin typeface="Times New Roman"/>
              </a:rPr>
              <a:t>в сравнении с показателями по г. Якутску и РФ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5029200"/>
            <a:ext cx="844256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/>
              </a:rPr>
              <a:t>Выше показателя РФ:  </a:t>
            </a:r>
            <a:r>
              <a:rPr lang="ru-RU" sz="1400" b="1" dirty="0" smtClean="0">
                <a:solidFill>
                  <a:srgbClr val="000099"/>
                </a:solidFill>
                <a:latin typeface="Times New Roman"/>
              </a:rPr>
              <a:t>математика базового уровня, русский язык, литература, биология, география.</a:t>
            </a:r>
          </a:p>
          <a:p>
            <a:endParaRPr lang="ru-RU" sz="1400" b="1" dirty="0" smtClean="0">
              <a:solidFill>
                <a:srgbClr val="C00000"/>
              </a:solidFill>
              <a:latin typeface="Times New Roman"/>
            </a:endParaRPr>
          </a:p>
          <a:p>
            <a:r>
              <a:rPr lang="ru-RU" sz="1400" b="1" dirty="0" smtClean="0">
                <a:solidFill>
                  <a:srgbClr val="C00000"/>
                </a:solidFill>
                <a:latin typeface="Times New Roman"/>
              </a:rPr>
              <a:t>Выше показателя по г. Якутску: </a:t>
            </a:r>
            <a:r>
              <a:rPr lang="ru-RU" sz="1400" b="1" dirty="0" smtClean="0">
                <a:solidFill>
                  <a:srgbClr val="000099"/>
                </a:solidFill>
                <a:latin typeface="Times New Roman"/>
              </a:rPr>
              <a:t>информатика и ИКТ, обществознание, химия. </a:t>
            </a:r>
            <a:endParaRPr lang="ru-RU" sz="14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40156" y="1042195"/>
          <a:ext cx="7541845" cy="5434805"/>
        </p:xfrm>
        <a:graphic>
          <a:graphicData uri="http://schemas.openxmlformats.org/drawingml/2006/table">
            <a:tbl>
              <a:tblPr/>
              <a:tblGrid>
                <a:gridCol w="1802033"/>
                <a:gridCol w="878768"/>
                <a:gridCol w="934388"/>
                <a:gridCol w="901018"/>
                <a:gridCol w="1008546"/>
                <a:gridCol w="1008546"/>
                <a:gridCol w="1008546"/>
              </a:tblGrid>
              <a:tr h="3953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Предмет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2013-2014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2014-2015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2015-2016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2016-2017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2017-2018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2018-2019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</a:tr>
              <a:tr h="43010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 (с 2016 г. профильный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уровень)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33,1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44,2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44,8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 (базовый уровень)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4.0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4.7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61,1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75,8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66,4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69,5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49,0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Химия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46,6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38,3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39,0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34,3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Информатика и ИКТ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67,5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57,6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41,8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62,0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48,6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История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37,8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41,7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33,3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9407" marR="9407" marT="9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48,5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188640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 smtClean="0">
                <a:solidFill>
                  <a:schemeClr val="bg1"/>
                </a:solidFill>
                <a:latin typeface="Times New Roman"/>
              </a:rPr>
              <a:t>Мониторинг среднего балла ЕГЭ в сравнении</a:t>
            </a:r>
            <a:endParaRPr lang="ru-RU" b="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6084168" y="2624883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6084168" y="1680395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6084168" y="2184451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6084168" y="3056931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6084168" y="3416971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6084168" y="3777011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6084168" y="4209059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6084168" y="4569099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6084168" y="5433195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6084168" y="5793235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верх 27"/>
          <p:cNvSpPr/>
          <p:nvPr/>
        </p:nvSpPr>
        <p:spPr>
          <a:xfrm flipV="1">
            <a:off x="6092552" y="6216899"/>
            <a:ext cx="63624" cy="224408"/>
          </a:xfrm>
          <a:prstGeom prst="upArrow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верх 25"/>
          <p:cNvSpPr/>
          <p:nvPr/>
        </p:nvSpPr>
        <p:spPr>
          <a:xfrm>
            <a:off x="7164288" y="2192835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>
            <a:off x="7164288" y="2624883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верх 28"/>
          <p:cNvSpPr/>
          <p:nvPr/>
        </p:nvSpPr>
        <p:spPr>
          <a:xfrm>
            <a:off x="7146776" y="4209059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верх 29"/>
          <p:cNvSpPr/>
          <p:nvPr/>
        </p:nvSpPr>
        <p:spPr>
          <a:xfrm>
            <a:off x="7146776" y="4569099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верх 30"/>
          <p:cNvSpPr/>
          <p:nvPr/>
        </p:nvSpPr>
        <p:spPr>
          <a:xfrm>
            <a:off x="8028384" y="5001147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верх 31"/>
          <p:cNvSpPr/>
          <p:nvPr/>
        </p:nvSpPr>
        <p:spPr>
          <a:xfrm>
            <a:off x="7146776" y="5433195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верх 32"/>
          <p:cNvSpPr/>
          <p:nvPr/>
        </p:nvSpPr>
        <p:spPr>
          <a:xfrm>
            <a:off x="7146776" y="5793235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верх 33"/>
          <p:cNvSpPr/>
          <p:nvPr/>
        </p:nvSpPr>
        <p:spPr>
          <a:xfrm>
            <a:off x="7146776" y="6225283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верх 22"/>
          <p:cNvSpPr/>
          <p:nvPr/>
        </p:nvSpPr>
        <p:spPr>
          <a:xfrm flipV="1">
            <a:off x="8028384" y="2192835"/>
            <a:ext cx="63624" cy="224408"/>
          </a:xfrm>
          <a:prstGeom prst="upArrow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верх 23"/>
          <p:cNvSpPr/>
          <p:nvPr/>
        </p:nvSpPr>
        <p:spPr>
          <a:xfrm>
            <a:off x="8028384" y="3056931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верх 24"/>
          <p:cNvSpPr/>
          <p:nvPr/>
        </p:nvSpPr>
        <p:spPr>
          <a:xfrm>
            <a:off x="7164288" y="5001147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верх 34"/>
          <p:cNvSpPr/>
          <p:nvPr/>
        </p:nvSpPr>
        <p:spPr>
          <a:xfrm flipV="1">
            <a:off x="7164288" y="3056931"/>
            <a:ext cx="63624" cy="224408"/>
          </a:xfrm>
          <a:prstGeom prst="upArrow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верх 35"/>
          <p:cNvSpPr/>
          <p:nvPr/>
        </p:nvSpPr>
        <p:spPr>
          <a:xfrm flipV="1">
            <a:off x="7164288" y="3416971"/>
            <a:ext cx="63624" cy="224408"/>
          </a:xfrm>
          <a:prstGeom prst="upArrow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верх 36"/>
          <p:cNvSpPr/>
          <p:nvPr/>
        </p:nvSpPr>
        <p:spPr>
          <a:xfrm flipV="1">
            <a:off x="7164288" y="3777011"/>
            <a:ext cx="63624" cy="224408"/>
          </a:xfrm>
          <a:prstGeom prst="upArrow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верх 37"/>
          <p:cNvSpPr/>
          <p:nvPr/>
        </p:nvSpPr>
        <p:spPr>
          <a:xfrm flipV="1">
            <a:off x="7164288" y="1688779"/>
            <a:ext cx="63624" cy="224408"/>
          </a:xfrm>
          <a:prstGeom prst="upArrow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верх 38"/>
          <p:cNvSpPr/>
          <p:nvPr/>
        </p:nvSpPr>
        <p:spPr>
          <a:xfrm>
            <a:off x="8028384" y="1688779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верх 39"/>
          <p:cNvSpPr/>
          <p:nvPr/>
        </p:nvSpPr>
        <p:spPr>
          <a:xfrm>
            <a:off x="8028384" y="3416971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верх 40"/>
          <p:cNvSpPr/>
          <p:nvPr/>
        </p:nvSpPr>
        <p:spPr>
          <a:xfrm flipV="1">
            <a:off x="8028384" y="2616499"/>
            <a:ext cx="63624" cy="224408"/>
          </a:xfrm>
          <a:prstGeom prst="upArrow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верх 41"/>
          <p:cNvSpPr/>
          <p:nvPr/>
        </p:nvSpPr>
        <p:spPr>
          <a:xfrm>
            <a:off x="8028384" y="3777011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верх 42"/>
          <p:cNvSpPr/>
          <p:nvPr/>
        </p:nvSpPr>
        <p:spPr>
          <a:xfrm flipV="1">
            <a:off x="8028384" y="4209059"/>
            <a:ext cx="63624" cy="224408"/>
          </a:xfrm>
          <a:prstGeom prst="upArrow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верх 43"/>
          <p:cNvSpPr/>
          <p:nvPr/>
        </p:nvSpPr>
        <p:spPr>
          <a:xfrm>
            <a:off x="8028384" y="4569099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верх 44"/>
          <p:cNvSpPr/>
          <p:nvPr/>
        </p:nvSpPr>
        <p:spPr>
          <a:xfrm flipV="1">
            <a:off x="8028384" y="5424811"/>
            <a:ext cx="63624" cy="224408"/>
          </a:xfrm>
          <a:prstGeom prst="upArrow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верх 45"/>
          <p:cNvSpPr/>
          <p:nvPr/>
        </p:nvSpPr>
        <p:spPr>
          <a:xfrm>
            <a:off x="8028384" y="6225283"/>
            <a:ext cx="72008" cy="21602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200" y="762000"/>
          <a:ext cx="8991602" cy="5688911"/>
        </p:xfrm>
        <a:graphic>
          <a:graphicData uri="http://schemas.openxmlformats.org/drawingml/2006/table">
            <a:tbl>
              <a:tblPr/>
              <a:tblGrid>
                <a:gridCol w="2032882"/>
                <a:gridCol w="1391744"/>
                <a:gridCol w="1391744"/>
                <a:gridCol w="1391744"/>
                <a:gridCol w="1391744"/>
                <a:gridCol w="1391744"/>
              </a:tblGrid>
              <a:tr h="3953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Предмет</a:t>
                      </a: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</a:tr>
              <a:tr h="43010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 (с 2016 г.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профильн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уровень)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74-Рубанов П.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Слепцова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А.В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76-Птицына А.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FF0000"/>
                          </a:solidFill>
                          <a:latin typeface="Times New Roman"/>
                        </a:rPr>
                        <a:t>Слепцова</a:t>
                      </a:r>
                      <a:r>
                        <a:rPr lang="ru-RU" sz="1200" b="0" i="1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А.В</a:t>
                      </a:r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62-Эверстов Р., Филиппова В.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Слепцова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А.В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72-Ипатьев В.,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Казарян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А., Полянский И.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Слепцова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А.В.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 (базовый уровень)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Слепцова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А.В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Слепцова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А.В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Слепцова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А.В.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98-Лапытько Н.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FF0000"/>
                          </a:solidFill>
                          <a:latin typeface="Times New Roman"/>
                        </a:rPr>
                        <a:t>Стручкова</a:t>
                      </a:r>
                      <a:r>
                        <a:rPr lang="ru-RU" sz="1200" b="0" i="1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Н.С</a:t>
                      </a:r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93-Татарина К.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Рашевская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Н.Н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93- Птицына А.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Ильинова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С.Н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98-Камбур К., </a:t>
                      </a:r>
                      <a:r>
                        <a:rPr lang="ru-RU" sz="1200" b="0" i="0" u="none" strike="noStrike" dirty="0" err="1" smtClean="0">
                          <a:solidFill>
                            <a:srgbClr val="FF0000"/>
                          </a:solidFill>
                          <a:latin typeface="Times New Roman"/>
                        </a:rPr>
                        <a:t>Еропольцева</a:t>
                      </a:r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Д.</a:t>
                      </a:r>
                    </a:p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0" i="1" u="none" strike="noStrike" dirty="0" err="1" smtClean="0">
                          <a:solidFill>
                            <a:srgbClr val="FF0000"/>
                          </a:solidFill>
                          <a:latin typeface="Times New Roman"/>
                        </a:rPr>
                        <a:t>Стручкова</a:t>
                      </a:r>
                      <a:r>
                        <a:rPr lang="ru-RU" sz="1200" b="0" i="1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Н.С)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96-Слепцова Я.</a:t>
                      </a:r>
                    </a:p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Рашевская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Н.Н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71-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Рождественская Д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Стручкова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Н.С.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50-Татарина К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Рашевская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НН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 – Курбатова К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Ильинова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С.Н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71ТолстоуховаН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Стручкова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Н.С.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72-Слепцова Я. </a:t>
                      </a:r>
                    </a:p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0" i="1" u="none" strike="noStrike" dirty="0" err="1" smtClean="0">
                          <a:solidFill>
                            <a:srgbClr val="FF0000"/>
                          </a:solidFill>
                          <a:latin typeface="Times New Roman"/>
                        </a:rPr>
                        <a:t>Рашевская</a:t>
                      </a:r>
                      <a:r>
                        <a:rPr lang="ru-RU" sz="1200" b="0" i="1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Н.Н</a:t>
                      </a:r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Химия</a:t>
                      </a: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52-Баишева Д.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Тырылгина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Л.Н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44-Эверстова В.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Тырылгина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Л.Н.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 – Алексеев Н.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Тырылгина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Л.Н.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41- Слепцов С.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Тырылгина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Л.Н.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68-Казарян А.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FF0000"/>
                          </a:solidFill>
                          <a:latin typeface="Times New Roman"/>
                        </a:rPr>
                        <a:t>Тырылгина</a:t>
                      </a:r>
                      <a:r>
                        <a:rPr lang="ru-RU" sz="1200" b="0" i="1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Л.Н</a:t>
                      </a:r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56-Прокопьев Д.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Винокурова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С.И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45- Инешин М.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Винокурова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С.И.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57-Герасимов Л.</a:t>
                      </a:r>
                    </a:p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Михайлова Д.И</a:t>
                      </a:r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45-Грицай Т.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Винокурова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С.И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46-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Сун.Н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(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Михайлова ДИ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41-Шестакова К.</a:t>
                      </a:r>
                    </a:p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Бурнашева Л.М.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56-Аргунов К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Зырянова Е.Н.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 – Захарова Н.</a:t>
                      </a:r>
                    </a:p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Лазарева Л.В.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 – Евсеева Л.</a:t>
                      </a:r>
                    </a:p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Бурнашева Л.М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82-Абдужаббарова Л</a:t>
                      </a:r>
                    </a:p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Постникова НП</a:t>
                      </a:r>
                      <a:endParaRPr lang="ru-RU" sz="1200" b="0" i="1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Информатика и ИКТ</a:t>
                      </a: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70-Прокопьев Д.</a:t>
                      </a:r>
                    </a:p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Верховцева Д.В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59-Рубанов П.</a:t>
                      </a:r>
                    </a:p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Кузьмина Т.И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61-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Каженкина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Р.</a:t>
                      </a:r>
                    </a:p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Михайлова Д.И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68 – Казакова К.</a:t>
                      </a:r>
                    </a:p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Верховцева Д.В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70-Ипатьев В.</a:t>
                      </a:r>
                    </a:p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0" i="1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Алферов А.В</a:t>
                      </a:r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55-Тарабукин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Е</a:t>
                      </a:r>
                    </a:p>
                    <a:p>
                      <a:pPr algn="ctr" fontAlgn="b"/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Соболева Л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 – Егоров А.</a:t>
                      </a:r>
                    </a:p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Иванова В.П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74 –</a:t>
                      </a:r>
                      <a:r>
                        <a:rPr lang="ru-RU" sz="1200" b="0" i="0" u="none" strike="noStrike" dirty="0" err="1" smtClean="0">
                          <a:solidFill>
                            <a:srgbClr val="FF0000"/>
                          </a:solidFill>
                          <a:latin typeface="Times New Roman"/>
                        </a:rPr>
                        <a:t>Сун.Н</a:t>
                      </a:r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.             (</a:t>
                      </a:r>
                      <a:r>
                        <a:rPr lang="ru-RU" sz="1200" b="0" i="1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Иванова В.П</a:t>
                      </a:r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58-Скрипчук В.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Дашинимаева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И.С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53-Дамбаева Н.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Дашинимаева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ИС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66- Птицына А.</a:t>
                      </a:r>
                    </a:p>
                    <a:p>
                      <a:pPr algn="ctr" fontAlgn="b"/>
                      <a:r>
                        <a:rPr lang="ru-RU" sz="11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Дашинимаева</a:t>
                      </a:r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И.С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79 – </a:t>
                      </a:r>
                      <a:r>
                        <a:rPr lang="ru-RU" sz="1200" b="0" i="0" u="none" strike="noStrike" dirty="0" err="1" smtClean="0">
                          <a:solidFill>
                            <a:srgbClr val="FF0000"/>
                          </a:solidFill>
                          <a:latin typeface="Times New Roman"/>
                        </a:rPr>
                        <a:t>Камбур</a:t>
                      </a:r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. К.</a:t>
                      </a:r>
                    </a:p>
                    <a:p>
                      <a:pPr algn="ctr" fontAlgn="b"/>
                      <a:r>
                        <a:rPr lang="ru-RU" sz="1100" b="0" i="1" u="none" strike="noStrike" dirty="0" err="1" smtClean="0">
                          <a:solidFill>
                            <a:srgbClr val="FF0000"/>
                          </a:solidFill>
                          <a:latin typeface="Times New Roman"/>
                        </a:rPr>
                        <a:t>Дашинимаева</a:t>
                      </a:r>
                      <a:r>
                        <a:rPr lang="ru-RU" sz="1100" b="0" i="1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И.С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70-Слепцова Я.</a:t>
                      </a:r>
                    </a:p>
                    <a:p>
                      <a:pPr algn="ctr" fontAlgn="b"/>
                      <a:r>
                        <a:rPr lang="ru-RU" sz="11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Дашинимаева</a:t>
                      </a:r>
                      <a:r>
                        <a:rPr lang="ru-RU" sz="1100" b="0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ИС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История</a:t>
                      </a: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52-Каженкин И.</a:t>
                      </a:r>
                    </a:p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Тимофеев К.И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38-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Войнов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И.</a:t>
                      </a:r>
                    </a:p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Тимофеев К.И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45- Чуба В.</a:t>
                      </a:r>
                    </a:p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Тимофеев К.И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84 –</a:t>
                      </a:r>
                      <a:r>
                        <a:rPr lang="ru-RU" sz="1200" b="0" i="0" u="none" strike="noStrike" dirty="0" err="1" smtClean="0">
                          <a:solidFill>
                            <a:srgbClr val="FF0000"/>
                          </a:solidFill>
                          <a:latin typeface="Times New Roman"/>
                        </a:rPr>
                        <a:t>Камбур</a:t>
                      </a:r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К.</a:t>
                      </a:r>
                    </a:p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Тимофеев К.И</a:t>
                      </a:r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62-Баишева Д.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Чепрасова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Е.Д.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59-Эверстова В.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Чепрасова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Е.Д.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55 -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ШелковниковаМ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Чепрасова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Е.Д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57-Насырова Н.</a:t>
                      </a:r>
                    </a:p>
                    <a:p>
                      <a:pPr algn="ctr" fontAlgn="b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Чепрасова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Е.Д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65-Казарян А.</a:t>
                      </a:r>
                    </a:p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0" i="1" u="none" strike="noStrike" dirty="0" err="1" smtClean="0">
                          <a:solidFill>
                            <a:srgbClr val="FF0000"/>
                          </a:solidFill>
                          <a:latin typeface="Times New Roman"/>
                        </a:rPr>
                        <a:t>Чепрасова</a:t>
                      </a:r>
                      <a:r>
                        <a:rPr lang="ru-RU" sz="1200" b="0" i="1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Е.Д)</a:t>
                      </a:r>
                      <a:endParaRPr lang="ru-RU" sz="1200" b="0" i="1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407" marR="9407" marT="9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188640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b="1" dirty="0" smtClean="0">
                <a:solidFill>
                  <a:schemeClr val="bg1"/>
                </a:solidFill>
                <a:latin typeface="Times New Roman"/>
              </a:rPr>
              <a:t>Максимальные баллы </a:t>
            </a:r>
            <a:r>
              <a:rPr lang="ru-RU" b="1" smtClean="0">
                <a:solidFill>
                  <a:schemeClr val="bg1"/>
                </a:solidFill>
                <a:latin typeface="Times New Roman"/>
              </a:rPr>
              <a:t>ЕГЭ по годам</a:t>
            </a:r>
            <a:endParaRPr lang="ru-RU" b="1" dirty="0">
              <a:solidFill>
                <a:schemeClr val="bg1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838200" y="1447800"/>
          <a:ext cx="7620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838200" y="0"/>
            <a:ext cx="77724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Сведения о поступлении выпускников 11 класса в 2019 г. (чел.) </a:t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4"/>
          <p:cNvGraphicFramePr>
            <a:graphicFrameLocks noGrp="1"/>
          </p:cNvGraphicFramePr>
          <p:nvPr>
            <p:ph idx="1"/>
          </p:nvPr>
        </p:nvGraphicFramePr>
        <p:xfrm>
          <a:off x="685800" y="1524000"/>
          <a:ext cx="7924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8153400" cy="838200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Мониторинг школьного этапа Всероссийской олимпиады школьников и школьников РС (Я)</a:t>
            </a:r>
          </a:p>
        </p:txBody>
      </p:sp>
      <p:pic>
        <p:nvPicPr>
          <p:cNvPr id="8" name="Picture 2" descr="C:\Users\ИвановаВП\Desktop\2018-2019 уч.год\Педсоветы, семинары\Педсовет Анализ УВР за 2017-2018 уч.г\Школьные олимпиады 2017\IMG_93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066800"/>
            <a:ext cx="29718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 descr="C:\Users\ИвановаВП\Desktop\2018-2019 уч.год\Педсоветы, семинары\Педсовет Анализ УВР за 2017-2018 уч.г\Школьные олимпиады 2017\IMG_936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4800600"/>
            <a:ext cx="298026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1524000"/>
          <a:ext cx="8229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Муниципальный этап Всероссийской олимпиады школьников и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Олимпиады школьников РС (Я), чел.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8382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389"/>
                <a:gridCol w="2250722"/>
                <a:gridCol w="853722"/>
                <a:gridCol w="2095500"/>
                <a:gridCol w="18626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Ф.И . участника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Ф.И.О учителя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2016-2017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Михайлова Валерия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Винокурова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С.И.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Шелковникова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Мария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Иванова В.П.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2017-2018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Кутанов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Кристьян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Винокурова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С.И.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Винокурова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Айыына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Якутс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язык как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Федорова М.М.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Финалисты  регионального этапа Всероссийской олимпиады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школьников и Олимпиады школьников РС (Я), чел.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/>
          </p:cNvGraphicFramePr>
          <p:nvPr/>
        </p:nvGraphicFramePr>
        <p:xfrm>
          <a:off x="152400" y="685800"/>
          <a:ext cx="88392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914400"/>
                <a:gridCol w="2438400"/>
                <a:gridCol w="1447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Ф.И . призера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Ф.И.О учителя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Митина Валерия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6г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1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Республиканская  олимпиада по математике</a:t>
                      </a:r>
                      <a:r>
                        <a:rPr lang="ru-RU" sz="1400" b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400" b="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ИРОиПК</a:t>
                      </a:r>
                      <a:r>
                        <a:rPr lang="ru-RU" sz="1400" b="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Диплом 3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ст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Платонова С.Е.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Свинобоева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Амина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6г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Диплом 3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ст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Платонова С.Е.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Белолюбская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Анна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6г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Диплом 3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ст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Платонова С.Е.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Устинов Илларион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Диплом 3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ст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Слепцова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А.В.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Братышев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Максим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6в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Диплом 3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ст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Верховцева Д.В.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Барахоева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Хатимат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7б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Диплом 2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ст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Слепцова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А.В.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Зергенидзев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Олег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7а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Диплом 2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ст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Платонова С.Е.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Калининская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Сандаара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7г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Диплом 2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ст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Степанова А.М.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Брагин Максим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7б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Диплом 3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ст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Слепцова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А.В.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Гуляева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Аэлита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7в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Диплом 3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ст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Платонова С.Е.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Кулакоф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Дамир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7б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Диплом 3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ст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Слепцова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А.В.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Руфова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Александра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7в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Диплом 3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ст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Платонова С.Е.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Семенова Наташа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7а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Диплом 3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ст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Платонова С.Е.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Охлопкова </a:t>
                      </a:r>
                      <a:r>
                        <a:rPr lang="ru-RU" sz="1400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Айлана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10а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Диплом 3 </a:t>
                      </a:r>
                      <a:r>
                        <a:rPr lang="ru-RU" sz="1400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Верховцева Д.В.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Казарян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Ани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Диплом 1 </a:t>
                      </a:r>
                      <a:r>
                        <a:rPr lang="ru-RU" sz="1400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Слепцова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А.В.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Максимов </a:t>
                      </a:r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Ариан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Диплом 1 </a:t>
                      </a:r>
                      <a:r>
                        <a:rPr lang="ru-RU" sz="1400" b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Слепцова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А.В.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black">
          <a:xfrm>
            <a:off x="0" y="762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Победители и призеры других </a:t>
            </a:r>
            <a:r>
              <a:rPr lang="ru-RU" b="1" kern="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олимпиад, чемпионатов в 2018-2019 </a:t>
            </a:r>
            <a:r>
              <a:rPr lang="ru-RU" b="1" kern="0" dirty="0" err="1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уч.г</a:t>
            </a:r>
            <a:r>
              <a:rPr lang="ru-RU" b="1" kern="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чел.)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Проведены следующие мероприятия на базе школы: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00600"/>
          </a:xfrm>
        </p:spPr>
        <p:txBody>
          <a:bodyPr/>
          <a:lstStyle/>
          <a:p>
            <a:pPr lvl="0"/>
            <a:r>
              <a:rPr lang="ru-RU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Муниципальный этап Всероссийской олимпиады школьников по математике для 6-х классов </a:t>
            </a:r>
          </a:p>
          <a:p>
            <a:pPr lvl="0"/>
            <a:endParaRPr lang="ru-RU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Муниципальный этап Всероссийской олимпиады школьников по экологии  для 7-11  классов </a:t>
            </a:r>
          </a:p>
          <a:p>
            <a:pPr lvl="0"/>
            <a:endParaRPr lang="ru-RU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Городская НПК «Шаг в будущее» (секция «Филология»)</a:t>
            </a:r>
          </a:p>
          <a:p>
            <a:pPr lvl="0"/>
            <a:endParaRPr lang="ru-RU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Городской семинар «Инклюзивное образование: реализуем возможности, развиваем способности»</a:t>
            </a:r>
          </a:p>
          <a:p>
            <a:pPr lvl="0"/>
            <a:endParaRPr lang="ru-RU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Опорная площадка Международной образовательной акции «Географический </a:t>
            </a:r>
            <a:r>
              <a:rPr lang="ru-RU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диктант» </a:t>
            </a:r>
            <a:endParaRPr lang="ru-RU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Freeform 3"/>
          <p:cNvSpPr>
            <a:spLocks noEditPoints="1"/>
          </p:cNvSpPr>
          <p:nvPr/>
        </p:nvSpPr>
        <p:spPr bwMode="gray">
          <a:xfrm rot="19621712">
            <a:off x="1220654" y="1927431"/>
            <a:ext cx="6523038" cy="40386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tx2"/>
              </a:gs>
            </a:gsLst>
            <a:lin ang="5400000" scaled="1"/>
          </a:gradFill>
          <a:ln w="0">
            <a:solidFill>
              <a:schemeClr val="tx1"/>
            </a:solidFill>
            <a:prstDash val="solid"/>
            <a:round/>
            <a:headEnd/>
            <a:tailEnd/>
          </a:ln>
          <a:effectLst>
            <a:outerShdw dist="206741" dir="8249373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kumimoji="0"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63" name="Oval 35"/>
          <p:cNvSpPr>
            <a:spLocks noChangeArrowheads="1"/>
          </p:cNvSpPr>
          <p:nvPr/>
        </p:nvSpPr>
        <p:spPr bwMode="gray">
          <a:xfrm>
            <a:off x="6042025" y="2655888"/>
            <a:ext cx="1704975" cy="1706562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kumimoji="0"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65" name="Oval 37"/>
          <p:cNvSpPr>
            <a:spLocks noChangeArrowheads="1"/>
          </p:cNvSpPr>
          <p:nvPr/>
        </p:nvSpPr>
        <p:spPr bwMode="gray">
          <a:xfrm>
            <a:off x="6080125" y="2663825"/>
            <a:ext cx="1584325" cy="1555750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kumimoji="0"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66" name="Oval 38"/>
          <p:cNvSpPr>
            <a:spLocks noChangeArrowheads="1"/>
          </p:cNvSpPr>
          <p:nvPr/>
        </p:nvSpPr>
        <p:spPr bwMode="gray">
          <a:xfrm>
            <a:off x="6172200" y="2743200"/>
            <a:ext cx="1409700" cy="12620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kumimoji="0"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67" name="Oval 40"/>
          <p:cNvSpPr>
            <a:spLocks noChangeArrowheads="1"/>
          </p:cNvSpPr>
          <p:nvPr/>
        </p:nvSpPr>
        <p:spPr bwMode="gray">
          <a:xfrm rot="-772996">
            <a:off x="1295400" y="4343400"/>
            <a:ext cx="1133475" cy="609600"/>
          </a:xfrm>
          <a:prstGeom prst="ellipse">
            <a:avLst/>
          </a:prstGeom>
          <a:solidFill>
            <a:srgbClr val="0F2145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ru-RU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2819400" y="4800600"/>
            <a:ext cx="1371600" cy="1441450"/>
            <a:chOff x="732" y="2112"/>
            <a:chExt cx="842" cy="860"/>
          </a:xfrm>
        </p:grpSpPr>
        <p:sp>
          <p:nvSpPr>
            <p:cNvPr id="15386" name="Oval 42"/>
            <p:cNvSpPr>
              <a:spLocks noChangeArrowheads="1"/>
            </p:cNvSpPr>
            <p:nvPr/>
          </p:nvSpPr>
          <p:spPr bwMode="gray">
            <a:xfrm>
              <a:off x="732" y="2112"/>
              <a:ext cx="842" cy="860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kumimoji="0"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387" name="Oval 43"/>
            <p:cNvSpPr>
              <a:spLocks noChangeArrowheads="1"/>
            </p:cNvSpPr>
            <p:nvPr/>
          </p:nvSpPr>
          <p:spPr bwMode="gray">
            <a:xfrm>
              <a:off x="743" y="2126"/>
              <a:ext cx="821" cy="8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kumimoji="0"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388" name="Oval 44"/>
            <p:cNvSpPr>
              <a:spLocks noChangeArrowheads="1"/>
            </p:cNvSpPr>
            <p:nvPr/>
          </p:nvSpPr>
          <p:spPr bwMode="gray">
            <a:xfrm>
              <a:off x="751" y="2155"/>
              <a:ext cx="781" cy="784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kumimoji="0"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389" name="Oval 45"/>
            <p:cNvSpPr>
              <a:spLocks noChangeArrowheads="1"/>
            </p:cNvSpPr>
            <p:nvPr/>
          </p:nvSpPr>
          <p:spPr bwMode="gray">
            <a:xfrm>
              <a:off x="795" y="2147"/>
              <a:ext cx="695" cy="63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kumimoji="0" lang="ru-RU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5371" name="Oval 50"/>
          <p:cNvSpPr>
            <a:spLocks noChangeArrowheads="1"/>
          </p:cNvSpPr>
          <p:nvPr/>
        </p:nvSpPr>
        <p:spPr bwMode="gray">
          <a:xfrm>
            <a:off x="1295400" y="3200400"/>
            <a:ext cx="1371600" cy="1295400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kumimoji="0"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72" name="Oval 51"/>
          <p:cNvSpPr>
            <a:spLocks noChangeArrowheads="1"/>
          </p:cNvSpPr>
          <p:nvPr/>
        </p:nvSpPr>
        <p:spPr bwMode="gray">
          <a:xfrm>
            <a:off x="928688" y="2857500"/>
            <a:ext cx="847725" cy="75723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kumimoji="0"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78" name="Прямоугольник 29"/>
          <p:cNvSpPr>
            <a:spLocks noChangeArrowheads="1"/>
          </p:cNvSpPr>
          <p:nvPr/>
        </p:nvSpPr>
        <p:spPr bwMode="auto">
          <a:xfrm>
            <a:off x="914400" y="3276600"/>
            <a:ext cx="20764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ru-RU" sz="1600" b="1" dirty="0">
                <a:solidFill>
                  <a:srgbClr val="C00000"/>
                </a:solidFill>
                <a:cs typeface="Times New Roman" pitchFamily="18" charset="0"/>
              </a:rPr>
              <a:t>Развитие </a:t>
            </a:r>
          </a:p>
          <a:p>
            <a:pPr algn="ctr"/>
            <a:r>
              <a:rPr kumimoji="0" lang="ru-RU" sz="1600" b="1" dirty="0">
                <a:solidFill>
                  <a:srgbClr val="C00000"/>
                </a:solidFill>
                <a:cs typeface="Times New Roman" pitchFamily="18" charset="0"/>
              </a:rPr>
              <a:t>творческого </a:t>
            </a:r>
            <a:endParaRPr kumimoji="0" lang="ru-RU" sz="16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algn="ctr"/>
            <a:r>
              <a:rPr kumimoji="0" lang="ru-RU" sz="1600" b="1" dirty="0" smtClean="0">
                <a:solidFill>
                  <a:srgbClr val="C00000"/>
                </a:solidFill>
                <a:cs typeface="Times New Roman" pitchFamily="18" charset="0"/>
              </a:rPr>
              <a:t>потенциала</a:t>
            </a:r>
            <a:endParaRPr kumimoji="0" lang="ru-RU" sz="1600" b="1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/>
            <a:r>
              <a:rPr kumimoji="0" lang="ru-RU" sz="1600" b="1" dirty="0">
                <a:solidFill>
                  <a:srgbClr val="C00000"/>
                </a:solidFill>
                <a:cs typeface="Times New Roman" pitchFamily="18" charset="0"/>
              </a:rPr>
              <a:t>педагога</a:t>
            </a:r>
            <a:endParaRPr kumimoji="0" lang="ru-RU" sz="16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5379" name="Прямоугольник 30"/>
          <p:cNvSpPr>
            <a:spLocks noChangeArrowheads="1"/>
          </p:cNvSpPr>
          <p:nvPr/>
        </p:nvSpPr>
        <p:spPr bwMode="auto">
          <a:xfrm>
            <a:off x="2390775" y="4999036"/>
            <a:ext cx="2286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ru-RU" sz="1500" b="1" dirty="0">
                <a:solidFill>
                  <a:srgbClr val="C00000"/>
                </a:solidFill>
                <a:cs typeface="Times New Roman" pitchFamily="18" charset="0"/>
              </a:rPr>
              <a:t>Обеспечение </a:t>
            </a:r>
            <a:endParaRPr kumimoji="0" lang="ru-RU" sz="15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algn="ctr"/>
            <a:r>
              <a:rPr kumimoji="0" lang="ru-RU" sz="1500" b="1" dirty="0" err="1" smtClean="0">
                <a:solidFill>
                  <a:srgbClr val="C00000"/>
                </a:solidFill>
                <a:cs typeface="Times New Roman" pitchFamily="18" charset="0"/>
              </a:rPr>
              <a:t>профессио</a:t>
            </a:r>
            <a:r>
              <a:rPr kumimoji="0" lang="ru-RU" sz="1500" b="1" dirty="0" smtClean="0">
                <a:solidFill>
                  <a:srgbClr val="C00000"/>
                </a:solidFill>
                <a:cs typeface="Times New Roman" pitchFamily="18" charset="0"/>
              </a:rPr>
              <a:t>-</a:t>
            </a:r>
            <a:endParaRPr kumimoji="0" lang="ru-RU" sz="1500" b="1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/>
            <a:r>
              <a:rPr kumimoji="0" lang="ru-RU" sz="1500" b="1" dirty="0" err="1">
                <a:solidFill>
                  <a:srgbClr val="C00000"/>
                </a:solidFill>
                <a:cs typeface="Times New Roman" pitchFamily="18" charset="0"/>
              </a:rPr>
              <a:t>нального</a:t>
            </a:r>
            <a:r>
              <a:rPr kumimoji="0" lang="ru-RU" sz="1500" b="1" dirty="0">
                <a:solidFill>
                  <a:srgbClr val="C00000"/>
                </a:solidFill>
                <a:cs typeface="Times New Roman" pitchFamily="18" charset="0"/>
              </a:rPr>
              <a:t> роста </a:t>
            </a:r>
          </a:p>
          <a:p>
            <a:pPr algn="ctr"/>
            <a:r>
              <a:rPr kumimoji="0" lang="ru-RU" sz="1500" b="1" dirty="0">
                <a:solidFill>
                  <a:srgbClr val="C00000"/>
                </a:solidFill>
                <a:cs typeface="Times New Roman" pitchFamily="18" charset="0"/>
              </a:rPr>
              <a:t>педагога</a:t>
            </a:r>
            <a:endParaRPr kumimoji="0" lang="ru-RU" sz="15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5383" name="Прямоугольник 34"/>
          <p:cNvSpPr>
            <a:spLocks noChangeArrowheads="1"/>
          </p:cNvSpPr>
          <p:nvPr/>
        </p:nvSpPr>
        <p:spPr bwMode="auto">
          <a:xfrm>
            <a:off x="5715000" y="2895600"/>
            <a:ext cx="2286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ru-RU" b="1" dirty="0">
                <a:solidFill>
                  <a:srgbClr val="C00000"/>
                </a:solidFill>
                <a:cs typeface="Times New Roman" pitchFamily="18" charset="0"/>
              </a:rPr>
              <a:t>Повышение </a:t>
            </a:r>
          </a:p>
          <a:p>
            <a:pPr algn="ctr"/>
            <a:r>
              <a:rPr kumimoji="0" lang="ru-RU" b="1" dirty="0">
                <a:solidFill>
                  <a:srgbClr val="C00000"/>
                </a:solidFill>
                <a:cs typeface="Times New Roman" pitchFamily="18" charset="0"/>
              </a:rPr>
              <a:t>качества и </a:t>
            </a:r>
          </a:p>
          <a:p>
            <a:pPr algn="ctr"/>
            <a:r>
              <a:rPr kumimoji="0" lang="ru-RU" b="1" dirty="0">
                <a:solidFill>
                  <a:srgbClr val="C00000"/>
                </a:solidFill>
                <a:cs typeface="Times New Roman" pitchFamily="18" charset="0"/>
              </a:rPr>
              <a:t>эффективности </a:t>
            </a:r>
          </a:p>
          <a:p>
            <a:pPr algn="ctr"/>
            <a:r>
              <a:rPr kumimoji="0" lang="ru-RU" b="1" dirty="0" err="1" smtClean="0">
                <a:solidFill>
                  <a:srgbClr val="C00000"/>
                </a:solidFill>
                <a:cs typeface="Times New Roman" pitchFamily="18" charset="0"/>
              </a:rPr>
              <a:t>образ.процесса</a:t>
            </a:r>
            <a:endParaRPr kumimoji="0" lang="ru-RU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5385" name="Прямоугольник 37"/>
          <p:cNvSpPr>
            <a:spLocks noChangeArrowheads="1"/>
          </p:cNvSpPr>
          <p:nvPr/>
        </p:nvSpPr>
        <p:spPr bwMode="auto">
          <a:xfrm>
            <a:off x="1" y="0"/>
            <a:ext cx="9144000" cy="1477328"/>
          </a:xfrm>
          <a:prstGeom prst="rect">
            <a:avLst/>
          </a:prstGeom>
          <a:solidFill>
            <a:srgbClr val="AC249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kumimoji="0" lang="ru-RU" b="1" dirty="0">
                <a:solidFill>
                  <a:srgbClr val="FFFFFF"/>
                </a:solidFill>
                <a:cs typeface="Times New Roman" pitchFamily="18" charset="0"/>
              </a:rPr>
              <a:t>Профессиональный рост учителя - это цель и процесс приобретения педагогом знаний, умений, способов деятельности, позволяющих ему не любым, а именно оптимальным образом реализовать свое предназначение, решить стоящие перед ним задачи по обучению, воспитанию, развитию, социализации и сохранению здоровья школьников.</a:t>
            </a:r>
          </a:p>
          <a:p>
            <a:pPr algn="r">
              <a:buFont typeface="Wingdings" pitchFamily="2" charset="2"/>
              <a:buNone/>
            </a:pPr>
            <a:r>
              <a:rPr kumimoji="0" lang="ru-RU" b="1" dirty="0">
                <a:solidFill>
                  <a:srgbClr val="FFFF00"/>
                </a:solidFill>
                <a:cs typeface="Times New Roman" pitchFamily="18" charset="0"/>
              </a:rPr>
              <a:t>М.М.Поташник, д.п.н., действительный член РАО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1000" y="0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Единая методическая тема школы: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«Профессиональная компетентность педагога – основа достижения нового качества образования  в условиях реализации ФГОС»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571612"/>
            <a:ext cx="850112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Цель:  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Развитие профессионального мастерства педагогов  через создание инновационной образовательной среды в условиях реализации ФГОС.</a:t>
            </a:r>
          </a:p>
          <a:p>
            <a:endParaRPr lang="ru-RU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Формирование созидательной педагогической среды для зарождения, оценки и внедрения ценного педагогического опыта.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Изучение и использование в своей педагогической деятельности современных педагогических  технологий, методик, приемов и способов успешного обучения и воспитания.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Повышение педагогического мастерства  и профессионального роста педагогов через создание непрерывной системы саморазвития.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Выявление, обобщение и распространение передового педагогического  опыта работы учителей.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Поддержка педагогов, реализующих инновационные формы деятельности.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Проведение </a:t>
            </a:r>
            <a:r>
              <a:rPr lang="ru-RU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диагностико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- мониторинговых исследований педагогической деятельности учителя. 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5600" y="304800"/>
            <a:ext cx="29695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1295400"/>
            <a:ext cx="7931889" cy="4513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1"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Создание условий, обеспечивающих личностный рост участников образовательного процесса;</a:t>
            </a:r>
          </a:p>
          <a:p>
            <a:pPr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1"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Качественная реализация образовательных услуг через повышение профессиональной компетентности педагогов;</a:t>
            </a:r>
          </a:p>
          <a:p>
            <a:pPr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1"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Позитивная динамика количественных и качественных показателей, характеризующих эффективность </a:t>
            </a:r>
            <a:r>
              <a:rPr kumimoji="1"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пед.деятельности</a:t>
            </a:r>
            <a:r>
              <a:rPr kumimoji="1"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1"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kumimoji="1"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подход реализации ОП;</a:t>
            </a:r>
          </a:p>
          <a:p>
            <a:pPr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1"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Обеспечение  достижения </a:t>
            </a:r>
            <a:r>
              <a:rPr kumimoji="1"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kumimoji="1"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предметных, личностных результатов образования;</a:t>
            </a:r>
          </a:p>
          <a:p>
            <a:pPr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1"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Развитие социального партнерства;</a:t>
            </a:r>
          </a:p>
          <a:p>
            <a:pPr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1"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Повышение активности и инициативы участников образовательного процесса в деятельности </a:t>
            </a:r>
            <a:r>
              <a:rPr kumimoji="1"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kumimoji="1"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сообщества;</a:t>
            </a:r>
          </a:p>
          <a:p>
            <a:pPr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1"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Повышение педагогического мастерства, профессиональный рост учителя.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24000" y="228600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Решение педсовета от 07 ноября 2019 года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281044"/>
          </a:xfrm>
        </p:spPr>
        <p:txBody>
          <a:bodyPr wrap="square" anchor="ctr">
            <a:spAutoFit/>
          </a:bodyPr>
          <a:lstStyle/>
          <a:p>
            <a:pPr algn="just">
              <a:lnSpc>
                <a:spcPct val="114000"/>
              </a:lnSpc>
              <a:spcBef>
                <a:spcPct val="0"/>
              </a:spcBef>
              <a:buNone/>
            </a:pP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1. Продолжить работу по повышению </a:t>
            </a:r>
            <a:r>
              <a:rPr lang="ru-RU" sz="1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образовательных результатов</a:t>
            </a:r>
            <a:r>
              <a:rPr lang="ru-RU" sz="16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14000"/>
              </a:lnSpc>
              <a:spcBef>
                <a:spcPct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Продолжить работу по методическому сопровождению учителей в условиях </a:t>
            </a:r>
          </a:p>
          <a:p>
            <a:pPr marL="0" indent="0" algn="just">
              <a:lnSpc>
                <a:spcPct val="114000"/>
              </a:lnSpc>
              <a:spcBef>
                <a:spcPct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перехода на ФГОС С(П)ОО.</a:t>
            </a:r>
          </a:p>
          <a:p>
            <a:pPr marL="0" indent="0" algn="just">
              <a:lnSpc>
                <a:spcPct val="114000"/>
              </a:lnSpc>
              <a:spcBef>
                <a:spcPct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Продолжить работу по развитию профессиональной компетентности педагогов.</a:t>
            </a:r>
          </a:p>
          <a:p>
            <a:pPr marL="0" indent="0" algn="just">
              <a:lnSpc>
                <a:spcPct val="114000"/>
              </a:lnSpc>
              <a:spcBef>
                <a:spcPct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Усилить индивидуальную работу с обучающимися (дети с ОВЗ и с </a:t>
            </a:r>
          </a:p>
          <a:p>
            <a:pPr marL="0" indent="0" algn="just">
              <a:lnSpc>
                <a:spcPct val="114000"/>
              </a:lnSpc>
              <a:spcBef>
                <a:spcPct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инвалидностью, одаренные и способные дети,  слабоуспевающие, «группа риска»).</a:t>
            </a:r>
          </a:p>
          <a:p>
            <a:pPr marL="0" indent="0" algn="just">
              <a:lnSpc>
                <a:spcPct val="114000"/>
              </a:lnSpc>
              <a:spcBef>
                <a:spcPct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Продолжить работу по реализации образовательных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форсайт-проектов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 том числе </a:t>
            </a:r>
          </a:p>
          <a:p>
            <a:pPr marL="0" indent="0" algn="just">
              <a:lnSpc>
                <a:spcPct val="114000"/>
              </a:lnSpc>
              <a:spcBef>
                <a:spcPct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по сетевому взаимодействию с образовательными организациями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Сайсарского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 algn="just">
              <a:lnSpc>
                <a:spcPct val="114000"/>
              </a:lnSpc>
              <a:spcBef>
                <a:spcPct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округа.</a:t>
            </a:r>
          </a:p>
          <a:p>
            <a:pPr marL="228600" indent="-228600" algn="just">
              <a:lnSpc>
                <a:spcPct val="114000"/>
              </a:lnSpc>
              <a:spcBef>
                <a:spcPct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Организовать на новом уровне систему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работы с </a:t>
            </a:r>
          </a:p>
          <a:p>
            <a:pPr marL="228600" indent="-228600" algn="just">
              <a:lnSpc>
                <a:spcPct val="114000"/>
              </a:lnSpc>
              <a:spcBef>
                <a:spcPct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обучающимися  1-11 классов.</a:t>
            </a:r>
          </a:p>
          <a:p>
            <a:pPr marL="228600" indent="-228600" algn="just">
              <a:lnSpc>
                <a:spcPct val="114000"/>
              </a:lnSpc>
              <a:spcBef>
                <a:spcPct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Создать школьную развивающую предметную среду по методическим  </a:t>
            </a:r>
          </a:p>
          <a:p>
            <a:pPr marL="228600" indent="-228600" algn="just">
              <a:lnSpc>
                <a:spcPct val="114000"/>
              </a:lnSpc>
              <a:spcBef>
                <a:spcPct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объединениям.</a:t>
            </a:r>
          </a:p>
          <a:p>
            <a:pPr marL="228600" indent="-228600" algn="just">
              <a:lnSpc>
                <a:spcPct val="114000"/>
              </a:lnSpc>
              <a:spcBef>
                <a:spcPct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 Продолжить работу по взаимодействию «Ученик-Учитель-Родитель»</a:t>
            </a:r>
          </a:p>
          <a:p>
            <a:pPr marL="228600" indent="-228600" algn="just">
              <a:lnSpc>
                <a:spcPct val="114000"/>
              </a:lnSpc>
              <a:spcBef>
                <a:spcPct val="0"/>
              </a:spcBef>
              <a:buNone/>
            </a:pP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7391400" cy="563562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Модули реализации проекта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47" name="Freeform 3"/>
          <p:cNvSpPr>
            <a:spLocks/>
          </p:cNvSpPr>
          <p:nvPr/>
        </p:nvSpPr>
        <p:spPr bwMode="gray">
          <a:xfrm rot="689615">
            <a:off x="4707829" y="1081494"/>
            <a:ext cx="2539249" cy="96639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82948" name="AutoShape 4"/>
          <p:cNvSpPr>
            <a:spLocks noChangeArrowheads="1"/>
          </p:cNvSpPr>
          <p:nvPr/>
        </p:nvSpPr>
        <p:spPr bwMode="auto">
          <a:xfrm>
            <a:off x="3200400" y="2119312"/>
            <a:ext cx="2743200" cy="4281488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82949" name="AutoShape 5"/>
          <p:cNvSpPr>
            <a:spLocks noChangeArrowheads="1"/>
          </p:cNvSpPr>
          <p:nvPr/>
        </p:nvSpPr>
        <p:spPr bwMode="gray">
          <a:xfrm>
            <a:off x="3657600" y="1981200"/>
            <a:ext cx="1863725" cy="8429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82950" name="AutoShape 6"/>
          <p:cNvSpPr>
            <a:spLocks noChangeArrowheads="1"/>
          </p:cNvSpPr>
          <p:nvPr/>
        </p:nvSpPr>
        <p:spPr bwMode="auto">
          <a:xfrm flipH="1">
            <a:off x="5334000" y="2286000"/>
            <a:ext cx="73025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82951" name="AutoShape 7"/>
          <p:cNvSpPr>
            <a:spLocks noChangeArrowheads="1"/>
          </p:cNvSpPr>
          <p:nvPr/>
        </p:nvSpPr>
        <p:spPr bwMode="auto">
          <a:xfrm flipH="1">
            <a:off x="3743325" y="2276475"/>
            <a:ext cx="71438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82952" name="AutoShape 8"/>
          <p:cNvSpPr>
            <a:spLocks noChangeArrowheads="1"/>
          </p:cNvSpPr>
          <p:nvPr/>
        </p:nvSpPr>
        <p:spPr bwMode="auto">
          <a:xfrm>
            <a:off x="6257899" y="2047874"/>
            <a:ext cx="2295525" cy="4124326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82953" name="AutoShape 9"/>
          <p:cNvSpPr>
            <a:spLocks noChangeArrowheads="1"/>
          </p:cNvSpPr>
          <p:nvPr/>
        </p:nvSpPr>
        <p:spPr bwMode="gray">
          <a:xfrm>
            <a:off x="6473799" y="1905000"/>
            <a:ext cx="1863725" cy="84930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82954" name="AutoShape 10"/>
          <p:cNvSpPr>
            <a:spLocks noChangeArrowheads="1"/>
          </p:cNvSpPr>
          <p:nvPr/>
        </p:nvSpPr>
        <p:spPr bwMode="auto">
          <a:xfrm flipH="1">
            <a:off x="8159724" y="2205037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82955" name="AutoShape 11"/>
          <p:cNvSpPr>
            <a:spLocks noChangeArrowheads="1"/>
          </p:cNvSpPr>
          <p:nvPr/>
        </p:nvSpPr>
        <p:spPr bwMode="auto">
          <a:xfrm flipH="1">
            <a:off x="6576987" y="2205037"/>
            <a:ext cx="71437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82956" name="Freeform 12"/>
          <p:cNvSpPr>
            <a:spLocks/>
          </p:cNvSpPr>
          <p:nvPr/>
        </p:nvSpPr>
        <p:spPr bwMode="gray">
          <a:xfrm rot="828789">
            <a:off x="1849867" y="1111766"/>
            <a:ext cx="2366367" cy="987476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gray">
          <a:xfrm>
            <a:off x="3810000" y="2057400"/>
            <a:ext cx="1600200" cy="7386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Организационно - педагогическая деятельность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gray">
          <a:xfrm>
            <a:off x="6572225" y="1981200"/>
            <a:ext cx="1676400" cy="7386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1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- консультативная деятельность</a:t>
            </a:r>
            <a:endParaRPr lang="ru-RU" sz="1400" dirty="0">
              <a:solidFill>
                <a:srgbClr val="FFFFFF"/>
              </a:solidFill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09600" y="1905000"/>
            <a:ext cx="2295525" cy="4267200"/>
            <a:chOff x="576" y="1852"/>
            <a:chExt cx="1446" cy="2081"/>
          </a:xfrm>
        </p:grpSpPr>
        <p:sp>
          <p:nvSpPr>
            <p:cNvPr id="82960" name="AutoShape 16"/>
            <p:cNvSpPr>
              <a:spLocks noChangeArrowheads="1"/>
            </p:cNvSpPr>
            <p:nvPr/>
          </p:nvSpPr>
          <p:spPr bwMode="auto">
            <a:xfrm>
              <a:off x="576" y="1942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82961" name="AutoShape 17"/>
            <p:cNvSpPr>
              <a:spLocks noChangeArrowheads="1"/>
            </p:cNvSpPr>
            <p:nvPr/>
          </p:nvSpPr>
          <p:spPr bwMode="gray">
            <a:xfrm>
              <a:off x="712" y="1852"/>
              <a:ext cx="1174" cy="4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82962" name="AutoShape 18"/>
            <p:cNvSpPr>
              <a:spLocks noChangeArrowheads="1"/>
            </p:cNvSpPr>
            <p:nvPr/>
          </p:nvSpPr>
          <p:spPr bwMode="auto">
            <a:xfrm flipH="1">
              <a:off x="1773" y="1897"/>
              <a:ext cx="45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82963" name="AutoShape 19"/>
            <p:cNvSpPr>
              <a:spLocks noChangeArrowheads="1"/>
            </p:cNvSpPr>
            <p:nvPr/>
          </p:nvSpPr>
          <p:spPr bwMode="auto">
            <a:xfrm flipH="1">
              <a:off x="776" y="1897"/>
              <a:ext cx="46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dirty="0">
                <a:solidFill>
                  <a:srgbClr val="000066"/>
                </a:solidFill>
              </a:endParaRPr>
            </a:p>
          </p:txBody>
        </p:sp>
        <p:sp>
          <p:nvSpPr>
            <p:cNvPr id="82964" name="Text Box 20"/>
            <p:cNvSpPr txBox="1">
              <a:spLocks noChangeArrowheads="1"/>
            </p:cNvSpPr>
            <p:nvPr/>
          </p:nvSpPr>
          <p:spPr bwMode="gray">
            <a:xfrm>
              <a:off x="675" y="1930"/>
              <a:ext cx="1260" cy="4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lIns="91429" tIns="45715" rIns="91429" bIns="45715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sz="14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Диагностико</a:t>
              </a:r>
              <a:r>
                <a:rPr kumimoji="1" lang="ru-RU" sz="14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- аналитическая деятельность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82965" name="Text Box 21"/>
            <p:cNvSpPr txBox="1">
              <a:spLocks noChangeArrowheads="1"/>
            </p:cNvSpPr>
            <p:nvPr/>
          </p:nvSpPr>
          <p:spPr bwMode="auto">
            <a:xfrm>
              <a:off x="678" y="2368"/>
              <a:ext cx="1338" cy="15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lIns="91429" tIns="45715" rIns="91429" bIns="45715">
              <a:spAutoFit/>
            </a:bodyPr>
            <a:lstStyle/>
            <a:p>
              <a:pPr>
                <a:buFont typeface="Wingdings" pitchFamily="2" charset="2"/>
                <a:buChar char="ü"/>
                <a:defRPr/>
              </a:pPr>
              <a:r>
                <a:rPr kumimoji="1" lang="ru-RU" sz="1400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изучение профессионального потенциала педагога</a:t>
              </a:r>
            </a:p>
            <a:p>
              <a:pPr>
                <a:buFont typeface="Wingdings" pitchFamily="2" charset="2"/>
                <a:buChar char="ü"/>
                <a:defRPr/>
              </a:pPr>
              <a:r>
                <a:rPr kumimoji="1" lang="ru-RU" sz="1400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диагностика затруднений педагога</a:t>
              </a:r>
            </a:p>
            <a:p>
              <a:pPr>
                <a:buFont typeface="Wingdings" pitchFamily="2" charset="2"/>
                <a:buChar char="ü"/>
                <a:defRPr/>
              </a:pPr>
              <a:r>
                <a:rPr kumimoji="1" lang="ru-RU" sz="1400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оценка эффективности </a:t>
              </a:r>
              <a:r>
                <a:rPr kumimoji="1" lang="ru-RU" sz="1400" dirty="0" err="1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пед</a:t>
              </a:r>
              <a:r>
                <a:rPr kumimoji="1" lang="ru-RU" sz="1400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. деятельности</a:t>
              </a:r>
            </a:p>
            <a:p>
              <a:pPr>
                <a:buFont typeface="Wingdings" pitchFamily="2" charset="2"/>
                <a:buChar char="ü"/>
                <a:defRPr/>
              </a:pPr>
              <a:r>
                <a:rPr kumimoji="1" lang="ru-RU" sz="1400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изучение ППО</a:t>
              </a:r>
            </a:p>
            <a:p>
              <a:pPr fontAlgn="base">
                <a:spcAft>
                  <a:spcPct val="0"/>
                </a:spcAft>
                <a:buFont typeface="Wingdings" pitchFamily="2" charset="2"/>
                <a:buChar char="ü"/>
                <a:defRPr/>
              </a:pPr>
              <a:r>
                <a:rPr kumimoji="1" lang="ru-RU" sz="1400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мониторинг результативности  проф. деятельности педагога</a:t>
              </a:r>
            </a:p>
            <a:p>
              <a:pPr fontAlgn="base">
                <a:spcAft>
                  <a:spcPct val="0"/>
                </a:spcAft>
                <a:buFont typeface="Wingdings" pitchFamily="2" charset="2"/>
                <a:buChar char="ü"/>
                <a:defRPr/>
              </a:pPr>
              <a:r>
                <a:rPr kumimoji="1" lang="ru-RU" sz="1400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мониторинг проф.роста педагога</a:t>
              </a:r>
              <a:endParaRPr kumimoji="1" lang="ru-RU" sz="1400" dirty="0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</p:grpSp>
      <p:sp>
        <p:nvSpPr>
          <p:cNvPr id="82966" name="Text Box 22"/>
          <p:cNvSpPr txBox="1">
            <a:spLocks noChangeArrowheads="1"/>
          </p:cNvSpPr>
          <p:nvPr/>
        </p:nvSpPr>
        <p:spPr bwMode="auto">
          <a:xfrm>
            <a:off x="3200400" y="2743200"/>
            <a:ext cx="2743200" cy="37548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>
              <a:buClr>
                <a:srgbClr val="727CA3"/>
              </a:buClr>
              <a:buSzPct val="76000"/>
              <a:buFont typeface="Wingdings" pitchFamily="2" charset="2"/>
              <a:buChar char="Ø"/>
              <a:defRPr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семинары по запросам педагогов  или на основании диагностических  исследований;</a:t>
            </a:r>
          </a:p>
          <a:p>
            <a:pPr>
              <a:buClr>
                <a:srgbClr val="727CA3"/>
              </a:buClr>
              <a:buSzPct val="76000"/>
              <a:buFont typeface="Wingdings" pitchFamily="2" charset="2"/>
              <a:buChar char="Ø"/>
              <a:defRPr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работа   творческих  и    проблемных групп  педагогов;</a:t>
            </a:r>
          </a:p>
          <a:p>
            <a:pPr>
              <a:buClr>
                <a:srgbClr val="727CA3"/>
              </a:buClr>
              <a:buSzPct val="76000"/>
              <a:buFont typeface="Wingdings" pitchFamily="2" charset="2"/>
              <a:buChar char="Ø"/>
              <a:defRPr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работа с    молодыми и вновь прибывшими педагогами;</a:t>
            </a:r>
          </a:p>
          <a:p>
            <a:pPr>
              <a:buClr>
                <a:srgbClr val="727CA3"/>
              </a:buClr>
              <a:buSzPct val="76000"/>
              <a:buFont typeface="Wingdings" pitchFamily="2" charset="2"/>
              <a:buChar char="Ø"/>
              <a:defRPr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повышение квалификации, </a:t>
            </a:r>
            <a:r>
              <a:rPr lang="ru-RU" sz="1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пед.мастерства</a:t>
            </a: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Clr>
                <a:srgbClr val="727CA3"/>
              </a:buClr>
              <a:buSzPct val="76000"/>
              <a:buFont typeface="Wingdings" pitchFamily="2" charset="2"/>
              <a:buChar char="Ø"/>
              <a:defRPr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посещение  уроков, внеурочных  мероприятий</a:t>
            </a:r>
          </a:p>
          <a:p>
            <a:pPr>
              <a:buClr>
                <a:srgbClr val="727CA3"/>
              </a:buClr>
              <a:buSzPct val="76000"/>
              <a:buFont typeface="Wingdings" pitchFamily="2" charset="2"/>
              <a:buChar char="Ø"/>
              <a:defRPr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организация научно-исследовательской деятельности педагогов;</a:t>
            </a:r>
          </a:p>
          <a:p>
            <a:pPr>
              <a:buClr>
                <a:srgbClr val="727CA3"/>
              </a:buClr>
              <a:buSzPct val="76000"/>
              <a:buFont typeface="Wingdings" pitchFamily="2" charset="2"/>
              <a:buChar char="Ø"/>
              <a:defRPr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обобщение и распространение педагогического опыта учителей;</a:t>
            </a:r>
          </a:p>
          <a:p>
            <a:pPr>
              <a:buClr>
                <a:srgbClr val="727CA3"/>
              </a:buClr>
              <a:buSzPct val="76000"/>
              <a:buFont typeface="Wingdings" pitchFamily="2" charset="2"/>
              <a:buChar char="Ø"/>
              <a:defRPr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участие в проф. конкурсах;</a:t>
            </a:r>
          </a:p>
        </p:txBody>
      </p:sp>
      <p:sp>
        <p:nvSpPr>
          <p:cNvPr id="82967" name="Text Box 23"/>
          <p:cNvSpPr txBox="1">
            <a:spLocks noChangeArrowheads="1"/>
          </p:cNvSpPr>
          <p:nvPr/>
        </p:nvSpPr>
        <p:spPr bwMode="auto">
          <a:xfrm>
            <a:off x="6343624" y="2819400"/>
            <a:ext cx="2266976" cy="33239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>
              <a:buClr>
                <a:srgbClr val="727CA3"/>
              </a:buClr>
              <a:buSzPct val="76000"/>
              <a:buFont typeface="Wingdings" pitchFamily="2" charset="2"/>
              <a:buChar char="v"/>
              <a:defRPr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методическое сопровождение педагогов</a:t>
            </a:r>
          </a:p>
          <a:p>
            <a:pPr>
              <a:buClr>
                <a:srgbClr val="727CA3"/>
              </a:buClr>
              <a:buSzPct val="76000"/>
              <a:buFont typeface="Wingdings" pitchFamily="2" charset="2"/>
              <a:buChar char="v"/>
              <a:defRPr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индивидуальная  консультативная и коррекционная работа;</a:t>
            </a:r>
          </a:p>
          <a:p>
            <a:pPr>
              <a:buClr>
                <a:srgbClr val="727CA3"/>
              </a:buClr>
              <a:buSzPct val="76000"/>
              <a:buFont typeface="Wingdings" pitchFamily="2" charset="2"/>
              <a:buChar char="v"/>
              <a:defRPr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работа информационно – методической службы;</a:t>
            </a:r>
          </a:p>
          <a:p>
            <a:pPr>
              <a:buClr>
                <a:srgbClr val="727CA3"/>
              </a:buClr>
              <a:buSzPct val="76000"/>
              <a:buFont typeface="Wingdings" pitchFamily="2" charset="2"/>
              <a:buChar char="v"/>
              <a:defRPr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развитие и поддержка инициативы педагогов, стремления к творческому росту, проявления своей педагогической индивидуальности;</a:t>
            </a:r>
          </a:p>
          <a:p>
            <a:pPr>
              <a:buClr>
                <a:srgbClr val="727CA3"/>
              </a:buClr>
              <a:buSzPct val="76000"/>
              <a:buFont typeface="Wingdings" pitchFamily="2" charset="2"/>
              <a:buChar char="v"/>
              <a:defRPr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стимулирование </a:t>
            </a:r>
          </a:p>
          <a:p>
            <a:pPr>
              <a:buClr>
                <a:srgbClr val="727CA3"/>
              </a:buClr>
              <a:buSzPct val="76000"/>
              <a:buFont typeface="Wingdings" pitchFamily="2" charset="2"/>
              <a:buChar char="v"/>
              <a:defRPr/>
            </a:pPr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наставничество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62000" y="152400"/>
            <a:ext cx="8001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Совершенствование профессиональной компетентности педагогов через </a:t>
            </a:r>
            <a:r>
              <a:rPr kumimoji="1"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создание системы непрерывного профессионального  </a:t>
            </a:r>
            <a:r>
              <a:rPr kumimoji="1"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роста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900866" cy="533400"/>
          </a:xfrm>
          <a:noFill/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Педагогический  стаж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учителей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(в %)</a:t>
            </a:r>
          </a:p>
        </p:txBody>
      </p:sp>
      <p:graphicFrame>
        <p:nvGraphicFramePr>
          <p:cNvPr id="4" name="Диаграмма 5"/>
          <p:cNvGraphicFramePr>
            <a:graphicFrameLocks/>
          </p:cNvGraphicFramePr>
          <p:nvPr/>
        </p:nvGraphicFramePr>
        <p:xfrm>
          <a:off x="838200" y="1143000"/>
          <a:ext cx="7553348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1428736"/>
          <a:ext cx="6643734" cy="4367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00128" y="228600"/>
            <a:ext cx="7772400" cy="762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Квалификационный  состав  педагогов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2000" y="228600"/>
            <a:ext cx="7924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Мониторинг прохождения  курсовой подготовки педагогами (чел.)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762000" y="1295400"/>
          <a:ext cx="7848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85800" y="76200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20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Мониторинг прохождения курсовой подготовки и профессиональной переподготовки  педагогами по формам КП и ПП  (чел.)</a:t>
            </a: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609600" y="1447800"/>
          <a:ext cx="8077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33400" y="76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Информация о выпускниках 11 класса</a:t>
            </a:r>
            <a:endParaRPr lang="ru-RU" sz="2000" b="1" kern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838200" y="1554480"/>
          <a:ext cx="7543800" cy="2783840"/>
        </p:xfrm>
        <a:graphic>
          <a:graphicData uri="http://schemas.openxmlformats.org/drawingml/2006/table">
            <a:tbl>
              <a:tblPr firstRow="1" bandRow="1"/>
              <a:tblGrid>
                <a:gridCol w="1885950"/>
                <a:gridCol w="1885950"/>
                <a:gridCol w="1885950"/>
                <a:gridCol w="1885950"/>
              </a:tblGrid>
              <a:tr h="370840">
                <a:tc>
                  <a:txBody>
                    <a:bodyPr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Учебный </a:t>
                      </a:r>
                    </a:p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выпускников </a:t>
                      </a:r>
                    </a:p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класса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Аттестат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среднего общего образования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Monotype Corsiva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Аттестаты особого образца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</a:tr>
              <a:tr h="487680">
                <a:tc>
                  <a:txBody>
                    <a:bodyPr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2015-2016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2016-2017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731520">
                <a:tc>
                  <a:txBody>
                    <a:bodyPr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2017-2018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ru-RU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Monotype Corsiva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4408"/>
            <a:ext cx="8229600" cy="3962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Результаты  сдачи  ЕГЭ  МОБУ СОШ №20 в 2019 г.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09600" y="1180285"/>
          <a:ext cx="7789929" cy="4915715"/>
        </p:xfrm>
        <a:graphic>
          <a:graphicData uri="http://schemas.openxmlformats.org/drawingml/2006/table">
            <a:tbl>
              <a:tblPr/>
              <a:tblGrid>
                <a:gridCol w="1642407"/>
                <a:gridCol w="1554173"/>
                <a:gridCol w="792088"/>
                <a:gridCol w="504056"/>
                <a:gridCol w="576064"/>
                <a:gridCol w="504056"/>
                <a:gridCol w="504056"/>
                <a:gridCol w="657393"/>
                <a:gridCol w="496770"/>
                <a:gridCol w="558866"/>
              </a:tblGrid>
              <a:tr h="3609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Предмет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Учитель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уч-в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Выше порога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Ниже порога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Макс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балл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Мин. балл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Ср. балл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024">
                <a:tc>
                  <a:txBody>
                    <a:bodyPr/>
                    <a:lstStyle/>
                    <a:p>
                      <a:pPr marL="0" indent="8255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Иванова В.П.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76024">
                <a:tc>
                  <a:txBody>
                    <a:bodyPr/>
                    <a:lstStyle/>
                    <a:p>
                      <a:pPr marL="0" indent="8255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Рашевская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Н.Н.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76024">
                <a:tc>
                  <a:txBody>
                    <a:bodyPr/>
                    <a:lstStyle/>
                    <a:p>
                      <a:pPr marL="82550" indent="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 (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баз.уров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Слепцова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А.В.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76024">
                <a:tc>
                  <a:txBody>
                    <a:bodyPr/>
                    <a:lstStyle/>
                    <a:p>
                      <a:pPr marL="0" indent="82550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 (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Слепцова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А.В.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76024">
                <a:tc>
                  <a:txBody>
                    <a:bodyPr/>
                    <a:lstStyle/>
                    <a:p>
                      <a:pPr marL="0" indent="8255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Химия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23" marR="7723" marT="77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Тырылгина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Л.Н.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23" marR="7723" marT="77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60933">
                <a:tc>
                  <a:txBody>
                    <a:bodyPr/>
                    <a:lstStyle/>
                    <a:p>
                      <a:pPr marL="0" indent="8255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Русский  язык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Рашевская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Н.Н.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62880">
                <a:tc>
                  <a:txBody>
                    <a:bodyPr/>
                    <a:lstStyle/>
                    <a:p>
                      <a:pPr marL="0" indent="8255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Михайлова Д.И.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62880">
                <a:tc>
                  <a:txBody>
                    <a:bodyPr/>
                    <a:lstStyle/>
                    <a:p>
                      <a:pPr marL="0" indent="8255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Постникова Н.П.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Бурнашева Л.М.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Итого: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62880">
                <a:tc>
                  <a:txBody>
                    <a:bodyPr/>
                    <a:lstStyle/>
                    <a:p>
                      <a:pPr marL="0" indent="82550"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Дашинимаева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И.С.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58114">
                <a:tc>
                  <a:txBody>
                    <a:bodyPr/>
                    <a:lstStyle/>
                    <a:p>
                      <a:pPr marL="0" indent="8255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Чепрасова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Е.Д.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62880">
                <a:tc>
                  <a:txBody>
                    <a:bodyPr/>
                    <a:lstStyle/>
                    <a:p>
                      <a:pPr marL="82550" indent="0"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Информатика и ИКТ</a:t>
                      </a: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Степанова А.М.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Алферов А.В.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Итого: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35" marR="8435" marT="84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db2004c007l">
  <a:themeElements>
    <a:clrScheme name="sample 3">
      <a:dk1>
        <a:srgbClr val="000066"/>
      </a:dk1>
      <a:lt1>
        <a:srgbClr val="FFFFFF"/>
      </a:lt1>
      <a:dk2>
        <a:srgbClr val="50A834"/>
      </a:dk2>
      <a:lt2>
        <a:srgbClr val="B2B2B2"/>
      </a:lt2>
      <a:accent1>
        <a:srgbClr val="2045AE"/>
      </a:accent1>
      <a:accent2>
        <a:srgbClr val="FF9933"/>
      </a:accent2>
      <a:accent3>
        <a:srgbClr val="FFFFFF"/>
      </a:accent3>
      <a:accent4>
        <a:srgbClr val="000056"/>
      </a:accent4>
      <a:accent5>
        <a:srgbClr val="ABB0D3"/>
      </a:accent5>
      <a:accent6>
        <a:srgbClr val="E78A2D"/>
      </a:accent6>
      <a:hlink>
        <a:srgbClr val="3DC5C5"/>
      </a:hlink>
      <a:folHlink>
        <a:srgbClr val="6B41BF"/>
      </a:folHlink>
    </a:clrScheme>
    <a:fontScheme name="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4C1A37"/>
        </a:dk1>
        <a:lt1>
          <a:srgbClr val="FFFFFF"/>
        </a:lt1>
        <a:dk2>
          <a:srgbClr val="FFFFE7"/>
        </a:dk2>
        <a:lt2>
          <a:srgbClr val="B2B2B2"/>
        </a:lt2>
        <a:accent1>
          <a:srgbClr val="C06C98"/>
        </a:accent1>
        <a:accent2>
          <a:srgbClr val="FF9966"/>
        </a:accent2>
        <a:accent3>
          <a:srgbClr val="FFFFFF"/>
        </a:accent3>
        <a:accent4>
          <a:srgbClr val="40142D"/>
        </a:accent4>
        <a:accent5>
          <a:srgbClr val="DCBACA"/>
        </a:accent5>
        <a:accent6>
          <a:srgbClr val="E78A5C"/>
        </a:accent6>
        <a:hlink>
          <a:srgbClr val="BD6D45"/>
        </a:hlink>
        <a:folHlink>
          <a:srgbClr val="3AAB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FFFFFF"/>
        </a:dk2>
        <a:lt2>
          <a:srgbClr val="B2B2B2"/>
        </a:lt2>
        <a:accent1>
          <a:srgbClr val="2879B0"/>
        </a:accent1>
        <a:accent2>
          <a:srgbClr val="0099CC"/>
        </a:accent2>
        <a:accent3>
          <a:srgbClr val="FFFFFF"/>
        </a:accent3>
        <a:accent4>
          <a:srgbClr val="002A56"/>
        </a:accent4>
        <a:accent5>
          <a:srgbClr val="ACBED4"/>
        </a:accent5>
        <a:accent6>
          <a:srgbClr val="008AB9"/>
        </a:accent6>
        <a:hlink>
          <a:srgbClr val="A9683B"/>
        </a:hlink>
        <a:folHlink>
          <a:srgbClr val="166A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0A834"/>
        </a:dk2>
        <a:lt2>
          <a:srgbClr val="B2B2B2"/>
        </a:lt2>
        <a:accent1>
          <a:srgbClr val="2045AE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ABB0D3"/>
        </a:accent5>
        <a:accent6>
          <a:srgbClr val="E78A2D"/>
        </a:accent6>
        <a:hlink>
          <a:srgbClr val="3DC5C5"/>
        </a:hlink>
        <a:folHlink>
          <a:srgbClr val="6B41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ertificate">
  <a:themeElements>
    <a:clrScheme name="Certificat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Certificate">
      <a:majorFont>
        <a:latin typeface="Arial Narrow"/>
        <a:ea typeface=""/>
        <a:cs typeface=""/>
      </a:majorFont>
      <a:minorFont>
        <a:latin typeface="Monotype Corsiv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ertificate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tificat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ertificate 2">
    <a:dk1>
      <a:srgbClr val="000000"/>
    </a:dk1>
    <a:lt1>
      <a:srgbClr val="FFFFFF"/>
    </a:lt1>
    <a:dk2>
      <a:srgbClr val="000000"/>
    </a:dk2>
    <a:lt2>
      <a:srgbClr val="969696"/>
    </a:lt2>
    <a:accent1>
      <a:srgbClr val="FF3399"/>
    </a:accent1>
    <a:accent2>
      <a:srgbClr val="3333CC"/>
    </a:accent2>
    <a:accent3>
      <a:srgbClr val="FFFFFF"/>
    </a:accent3>
    <a:accent4>
      <a:srgbClr val="000000"/>
    </a:accent4>
    <a:accent5>
      <a:srgbClr val="FFADCA"/>
    </a:accent5>
    <a:accent6>
      <a:srgbClr val="2D2DB9"/>
    </a:accent6>
    <a:hlink>
      <a:srgbClr val="FFCC00"/>
    </a:hlink>
    <a:folHlink>
      <a:srgbClr val="B2B2B2"/>
    </a:folHlink>
  </a:clrScheme>
  <a:fontScheme name="Certificate">
    <a:majorFont>
      <a:latin typeface="Arial Narrow"/>
      <a:ea typeface=""/>
      <a:cs typeface=""/>
    </a:majorFont>
    <a:minorFont>
      <a:latin typeface="Monotype Corsiv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ertificate 2">
    <a:dk1>
      <a:srgbClr val="000000"/>
    </a:dk1>
    <a:lt1>
      <a:srgbClr val="FFFFFF"/>
    </a:lt1>
    <a:dk2>
      <a:srgbClr val="000000"/>
    </a:dk2>
    <a:lt2>
      <a:srgbClr val="969696"/>
    </a:lt2>
    <a:accent1>
      <a:srgbClr val="FF3399"/>
    </a:accent1>
    <a:accent2>
      <a:srgbClr val="3333CC"/>
    </a:accent2>
    <a:accent3>
      <a:srgbClr val="FFFFFF"/>
    </a:accent3>
    <a:accent4>
      <a:srgbClr val="000000"/>
    </a:accent4>
    <a:accent5>
      <a:srgbClr val="FFADCA"/>
    </a:accent5>
    <a:accent6>
      <a:srgbClr val="2D2DB9"/>
    </a:accent6>
    <a:hlink>
      <a:srgbClr val="FFCC00"/>
    </a:hlink>
    <a:folHlink>
      <a:srgbClr val="B2B2B2"/>
    </a:folHlink>
  </a:clrScheme>
  <a:fontScheme name="Certificate">
    <a:majorFont>
      <a:latin typeface="Arial Narrow"/>
      <a:ea typeface=""/>
      <a:cs typeface=""/>
    </a:majorFont>
    <a:minorFont>
      <a:latin typeface="Monotype Corsiv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ertificate 2">
    <a:dk1>
      <a:srgbClr val="000000"/>
    </a:dk1>
    <a:lt1>
      <a:srgbClr val="FFFFFF"/>
    </a:lt1>
    <a:dk2>
      <a:srgbClr val="000000"/>
    </a:dk2>
    <a:lt2>
      <a:srgbClr val="969696"/>
    </a:lt2>
    <a:accent1>
      <a:srgbClr val="FF3399"/>
    </a:accent1>
    <a:accent2>
      <a:srgbClr val="3333CC"/>
    </a:accent2>
    <a:accent3>
      <a:srgbClr val="FFFFFF"/>
    </a:accent3>
    <a:accent4>
      <a:srgbClr val="000000"/>
    </a:accent4>
    <a:accent5>
      <a:srgbClr val="FFADCA"/>
    </a:accent5>
    <a:accent6>
      <a:srgbClr val="2D2DB9"/>
    </a:accent6>
    <a:hlink>
      <a:srgbClr val="FFCC00"/>
    </a:hlink>
    <a:folHlink>
      <a:srgbClr val="B2B2B2"/>
    </a:folHlink>
  </a:clrScheme>
  <a:fontScheme name="Certificate">
    <a:majorFont>
      <a:latin typeface="Arial Narrow"/>
      <a:ea typeface=""/>
      <a:cs typeface=""/>
    </a:majorFont>
    <a:minorFont>
      <a:latin typeface="Monotype Corsiv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Certificate 2">
    <a:dk1>
      <a:srgbClr val="000000"/>
    </a:dk1>
    <a:lt1>
      <a:srgbClr val="FFFFFF"/>
    </a:lt1>
    <a:dk2>
      <a:srgbClr val="000000"/>
    </a:dk2>
    <a:lt2>
      <a:srgbClr val="969696"/>
    </a:lt2>
    <a:accent1>
      <a:srgbClr val="FF3399"/>
    </a:accent1>
    <a:accent2>
      <a:srgbClr val="3333CC"/>
    </a:accent2>
    <a:accent3>
      <a:srgbClr val="FFFFFF"/>
    </a:accent3>
    <a:accent4>
      <a:srgbClr val="000000"/>
    </a:accent4>
    <a:accent5>
      <a:srgbClr val="FFADCA"/>
    </a:accent5>
    <a:accent6>
      <a:srgbClr val="2D2DB9"/>
    </a:accent6>
    <a:hlink>
      <a:srgbClr val="FFCC00"/>
    </a:hlink>
    <a:folHlink>
      <a:srgbClr val="B2B2B2"/>
    </a:folHlink>
  </a:clrScheme>
  <a:fontScheme name="Certificate">
    <a:majorFont>
      <a:latin typeface="Arial Narrow"/>
      <a:ea typeface=""/>
      <a:cs typeface=""/>
    </a:majorFont>
    <a:minorFont>
      <a:latin typeface="Monotype Corsiv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5617</TotalTime>
  <Words>1903</Words>
  <Application>Microsoft Office PowerPoint</Application>
  <PresentationFormat>Экран (4:3)</PresentationFormat>
  <Paragraphs>681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cdb2004c007l</vt:lpstr>
      <vt:lpstr>2_Certificate</vt:lpstr>
      <vt:lpstr>Слайд 1</vt:lpstr>
      <vt:lpstr>Слайд 2</vt:lpstr>
      <vt:lpstr>Модули реализации проекта </vt:lpstr>
      <vt:lpstr>Педагогический  стаж учителей (в %)</vt:lpstr>
      <vt:lpstr>Квалификационный  состав  педагогов  </vt:lpstr>
      <vt:lpstr>Слайд 6</vt:lpstr>
      <vt:lpstr>Слайд 7</vt:lpstr>
      <vt:lpstr>Слайд 8</vt:lpstr>
      <vt:lpstr>Результаты  сдачи  ЕГЭ  МОБУ СОШ №20 в 2019 г.</vt:lpstr>
      <vt:lpstr>Слайд 10</vt:lpstr>
      <vt:lpstr>Слайд 11</vt:lpstr>
      <vt:lpstr>Слайд 12</vt:lpstr>
      <vt:lpstr>Слайд 13</vt:lpstr>
      <vt:lpstr>Мониторинг школьного этапа Всероссийской олимпиады школьников и школьников РС (Я)</vt:lpstr>
      <vt:lpstr>Муниципальный этап Всероссийской олимпиады школьников и  Олимпиады школьников РС (Я), чел.</vt:lpstr>
      <vt:lpstr>Финалисты  регионального этапа Всероссийской олимпиады  школьников и Олимпиады школьников РС (Я), чел.</vt:lpstr>
      <vt:lpstr>Слайд 17</vt:lpstr>
      <vt:lpstr>Проведены следующие мероприятия на базе школы: 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работа МОБУ СОШ №20</dc:title>
  <dc:creator>ИвановаВП</dc:creator>
  <cp:lastModifiedBy>ИвановаВП</cp:lastModifiedBy>
  <cp:revision>481</cp:revision>
  <dcterms:created xsi:type="dcterms:W3CDTF">2015-09-30T05:08:09Z</dcterms:created>
  <dcterms:modified xsi:type="dcterms:W3CDTF">2020-04-23T10:47:55Z</dcterms:modified>
</cp:coreProperties>
</file>